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74" r:id="rId7"/>
    <p:sldId id="292" r:id="rId8"/>
    <p:sldId id="293" r:id="rId9"/>
    <p:sldId id="294" r:id="rId10"/>
    <p:sldId id="308" r:id="rId11"/>
    <p:sldId id="311" r:id="rId12"/>
    <p:sldId id="310" r:id="rId13"/>
    <p:sldId id="309" r:id="rId14"/>
    <p:sldId id="265" r:id="rId15"/>
    <p:sldId id="283" r:id="rId16"/>
  </p:sldIdLst>
  <p:sldSz cx="9144000" cy="5143500"/>
  <p:notesSz cx="9144000" cy="5143500"/>
  <p:custDataLst>
    <p:tags r:id="rId20"/>
  </p:custData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72" userDrawn="1">
          <p15:clr>
            <a:srgbClr val="A4A3A4"/>
          </p15:clr>
        </p15:guide>
        <p15:guide id="2" pos="21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78" d="100"/>
          <a:sy n="78" d="100"/>
        </p:scale>
        <p:origin x="-1536" y="-84"/>
      </p:cViewPr>
      <p:guideLst>
        <p:guide orient="horz" pos="2872"/>
        <p:guide pos="21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gs" Target="tags/tag5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3.png>
</file>

<file path=ppt/media/image2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showMasterSp="0">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5143500"/>
          </a:xfrm>
          <a:custGeom>
            <a:avLst/>
            <a:gdLst/>
            <a:ahLst/>
            <a:cxnLst/>
            <a:rect l="l" t="t" r="r" b="b"/>
            <a:pathLst>
              <a:path w="9144000" h="5143500">
                <a:moveTo>
                  <a:pt x="0" y="5143500"/>
                </a:moveTo>
                <a:lnTo>
                  <a:pt x="9144000" y="5143500"/>
                </a:lnTo>
                <a:lnTo>
                  <a:pt x="9144000" y="0"/>
                </a:lnTo>
                <a:lnTo>
                  <a:pt x="0" y="0"/>
                </a:lnTo>
                <a:lnTo>
                  <a:pt x="0" y="5143500"/>
                </a:lnTo>
                <a:close/>
              </a:path>
            </a:pathLst>
          </a:custGeom>
          <a:solidFill>
            <a:srgbClr val="004282"/>
          </a:solidFill>
        </p:spPr>
        <p:txBody>
          <a:bodyPr wrap="square" lIns="0" tIns="0" rIns="0" bIns="0" rtlCol="0"/>
          <a:lstStyle/>
          <a:p/>
        </p:txBody>
      </p:sp>
      <p:sp>
        <p:nvSpPr>
          <p:cNvPr id="2" name="Holder 2"/>
          <p:cNvSpPr>
            <a:spLocks noGrp="1"/>
          </p:cNvSpPr>
          <p:nvPr>
            <p:ph type="ctrTitle"/>
          </p:nvPr>
        </p:nvSpPr>
        <p:spPr>
          <a:xfrm>
            <a:off x="603250" y="1312163"/>
            <a:ext cx="7937500" cy="663575"/>
          </a:xfrm>
          <a:prstGeom prst="rect">
            <a:avLst/>
          </a:prstGeom>
        </p:spPr>
        <p:txBody>
          <a:bodyPr wrap="square" lIns="0" tIns="0" rIns="0" bIns="0">
            <a:spAutoFit/>
          </a:bodyPr>
          <a:lstStyle>
            <a:lvl1pPr>
              <a:defRPr b="0" i="0">
                <a:solidFill>
                  <a:schemeClr val="tx1"/>
                </a:solidFill>
              </a:defRPr>
            </a:lvl1pPr>
          </a:lstStyle>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p:txBody>
      </p:sp>
      <p:sp>
        <p:nvSpPr>
          <p:cNvPr id="4" name="Holder 4"/>
          <p:cNvSpPr>
            <a:spLocks noGrp="1"/>
          </p:cNvSpPr>
          <p:nvPr>
            <p:ph type="ftr" sz="quarter" idx="5"/>
          </p:nvPr>
        </p:nvSpPr>
        <p:spPr/>
        <p:txBody>
          <a:bodyPr lIns="0" tIns="0" rIns="0" bIns="0"/>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rgbClr val="004282"/>
                </a:solidFill>
                <a:latin typeface="Arial" panose="020B0604020202020204"/>
                <a:cs typeface="Arial" panose="020B0604020202020204"/>
              </a:defRPr>
            </a:lvl1pPr>
          </a:lstStyle>
          <a:p/>
        </p:txBody>
      </p:sp>
      <p:sp>
        <p:nvSpPr>
          <p:cNvPr id="3" name="Holder 3"/>
          <p:cNvSpPr>
            <a:spLocks noGrp="1"/>
          </p:cNvSpPr>
          <p:nvPr>
            <p:ph type="body" idx="1"/>
          </p:nvPr>
        </p:nvSpPr>
        <p:spPr/>
        <p:txBody>
          <a:bodyPr lIns="0" tIns="0" rIns="0" bIns="0"/>
          <a:lstStyle>
            <a:lvl1pPr>
              <a:defRPr b="0" i="0">
                <a:solidFill>
                  <a:schemeClr val="tx1"/>
                </a:solidFill>
              </a:defRPr>
            </a:lvl1pPr>
          </a:lstStyle>
          <a:p/>
        </p:txBody>
      </p:sp>
      <p:sp>
        <p:nvSpPr>
          <p:cNvPr id="4" name="Holder 4"/>
          <p:cNvSpPr>
            <a:spLocks noGrp="1"/>
          </p:cNvSpPr>
          <p:nvPr>
            <p:ph type="ftr" sz="quarter" idx="5"/>
          </p:nvPr>
        </p:nvSpPr>
        <p:spPr/>
        <p:txBody>
          <a:bodyPr lIns="0" tIns="0" rIns="0" bIns="0"/>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rgbClr val="004282"/>
                </a:solidFill>
                <a:latin typeface="Arial" panose="020B0604020202020204"/>
                <a:cs typeface="Arial" panose="020B0604020202020204"/>
              </a:defRPr>
            </a:lvl1pPr>
          </a:lstStyle>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rgbClr val="004282"/>
                </a:solidFill>
                <a:latin typeface="Arial" panose="020B0604020202020204"/>
                <a:cs typeface="Arial" panose="020B0604020202020204"/>
              </a:defRPr>
            </a:lvl1pPr>
          </a:lstStyle>
          <a:p/>
        </p:txBody>
      </p:sp>
      <p:sp>
        <p:nvSpPr>
          <p:cNvPr id="3" name="Holder 3"/>
          <p:cNvSpPr>
            <a:spLocks noGrp="1"/>
          </p:cNvSpPr>
          <p:nvPr>
            <p:ph type="ftr" sz="quarter" idx="5"/>
          </p:nvPr>
        </p:nvSpPr>
        <p:spPr/>
        <p:txBody>
          <a:bodyPr lIns="0" tIns="0" rIns="0" bIns="0"/>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515112"/>
            <a:ext cx="512445" cy="512445"/>
          </a:xfrm>
          <a:custGeom>
            <a:avLst/>
            <a:gdLst/>
            <a:ahLst/>
            <a:cxnLst/>
            <a:rect l="l" t="t" r="r" b="b"/>
            <a:pathLst>
              <a:path w="512445" h="512444">
                <a:moveTo>
                  <a:pt x="0" y="512063"/>
                </a:moveTo>
                <a:lnTo>
                  <a:pt x="512064" y="512063"/>
                </a:lnTo>
                <a:lnTo>
                  <a:pt x="512064" y="0"/>
                </a:lnTo>
                <a:lnTo>
                  <a:pt x="0" y="0"/>
                </a:lnTo>
                <a:lnTo>
                  <a:pt x="0" y="512063"/>
                </a:lnTo>
                <a:close/>
              </a:path>
            </a:pathLst>
          </a:custGeom>
          <a:solidFill>
            <a:srgbClr val="EC7E0D"/>
          </a:solidFill>
        </p:spPr>
        <p:txBody>
          <a:bodyPr wrap="square" lIns="0" tIns="0" rIns="0" bIns="0" rtlCol="0"/>
          <a:lstStyle/>
          <a:p/>
        </p:txBody>
      </p:sp>
      <p:sp>
        <p:nvSpPr>
          <p:cNvPr id="2" name="Holder 2"/>
          <p:cNvSpPr>
            <a:spLocks noGrp="1"/>
          </p:cNvSpPr>
          <p:nvPr>
            <p:ph type="title"/>
          </p:nvPr>
        </p:nvSpPr>
        <p:spPr>
          <a:xfrm>
            <a:off x="681990" y="408668"/>
            <a:ext cx="7780019" cy="864235"/>
          </a:xfrm>
          <a:prstGeom prst="rect">
            <a:avLst/>
          </a:prstGeom>
        </p:spPr>
        <p:txBody>
          <a:bodyPr wrap="square" lIns="0" tIns="0" rIns="0" bIns="0">
            <a:spAutoFit/>
          </a:bodyPr>
          <a:lstStyle>
            <a:lvl1pPr>
              <a:defRPr sz="3300" b="1" i="0">
                <a:solidFill>
                  <a:srgbClr val="004282"/>
                </a:solidFill>
                <a:latin typeface="Arial" panose="020B0604020202020204"/>
                <a:cs typeface="Arial" panose="020B0604020202020204"/>
              </a:defRPr>
            </a:lvl1pPr>
          </a:lstStyle>
          <a:p/>
        </p:txBody>
      </p:sp>
      <p:sp>
        <p:nvSpPr>
          <p:cNvPr id="3" name="Holder 3"/>
          <p:cNvSpPr>
            <a:spLocks noGrp="1"/>
          </p:cNvSpPr>
          <p:nvPr>
            <p:ph type="body" idx="1"/>
          </p:nvPr>
        </p:nvSpPr>
        <p:spPr>
          <a:xfrm>
            <a:off x="884174" y="1346199"/>
            <a:ext cx="7375651" cy="1513205"/>
          </a:xfrm>
          <a:prstGeom prst="rect">
            <a:avLst/>
          </a:prstGeom>
        </p:spPr>
        <p:txBody>
          <a:bodyPr wrap="square" lIns="0" tIns="0" rIns="0" bIns="0">
            <a:spAutoFit/>
          </a:bodyPr>
          <a:lstStyle>
            <a:lvl1pPr>
              <a:defRPr b="0" i="0">
                <a:solidFill>
                  <a:schemeClr val="tx1"/>
                </a:solidFill>
              </a:defRPr>
            </a:lvl1pPr>
          </a:lstStyle>
          <a:p/>
        </p:txBody>
      </p:sp>
      <p:sp>
        <p:nvSpPr>
          <p:cNvPr id="4" name="Holder 4"/>
          <p:cNvSpPr>
            <a:spLocks noGrp="1"/>
          </p:cNvSpPr>
          <p:nvPr>
            <p:ph type="ftr" sz="quarter" idx="5"/>
          </p:nvPr>
        </p:nvSpPr>
        <p:spPr>
          <a:xfrm>
            <a:off x="628904" y="4858030"/>
            <a:ext cx="1979930" cy="100964"/>
          </a:xfrm>
          <a:prstGeom prst="rect">
            <a:avLst/>
          </a:prstGeom>
        </p:spPr>
        <p:txBody>
          <a:bodyPr wrap="square" lIns="0" tIns="0" rIns="0" bIns="0">
            <a:spAutoFit/>
          </a:bodyPr>
          <a:lstStyle>
            <a:lvl1pPr>
              <a:defRPr sz="500" b="0" i="0">
                <a:solidFill>
                  <a:srgbClr val="004282"/>
                </a:solidFill>
                <a:latin typeface="Arial" panose="020B0604020202020204"/>
                <a:cs typeface="Arial" panose="020B0604020202020204"/>
              </a:defRPr>
            </a:lvl1p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8334502" y="4831493"/>
            <a:ext cx="114934" cy="153670"/>
          </a:xfrm>
          <a:prstGeom prst="rect">
            <a:avLst/>
          </a:prstGeom>
        </p:spPr>
        <p:txBody>
          <a:bodyPr wrap="square" lIns="0" tIns="0" rIns="0" bIns="0">
            <a:spAutoFit/>
          </a:bodyPr>
          <a:lstStyle>
            <a:lvl1pPr>
              <a:defRPr sz="900" b="0" i="0">
                <a:solidFill>
                  <a:srgbClr val="888888"/>
                </a:solidFill>
                <a:latin typeface="Arial" panose="020B0604020202020204"/>
                <a:cs typeface="Arial" panose="020B0604020202020204"/>
              </a:defRPr>
            </a:lvl1pPr>
          </a:lstStyle>
          <a:p>
            <a:pPr marL="25400">
              <a:lnSpc>
                <a:spcPct val="100000"/>
              </a:lnSpc>
              <a:spcBef>
                <a:spcPts val="15"/>
              </a:spcBef>
            </a:pPr>
            <a:fld id="{81D60167-4931-47E6-BA6A-407CBD079E47}" type="slidenum">
              <a:rPr dirty="0"/>
            </a:fld>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image" Target="../media/image20.emf"/><Relationship Id="rId7" Type="http://schemas.openxmlformats.org/officeDocument/2006/relationships/tags" Target="../tags/tag36.xml"/><Relationship Id="rId6" Type="http://schemas.openxmlformats.org/officeDocument/2006/relationships/image" Target="../media/image19.emf"/><Relationship Id="rId5" Type="http://schemas.openxmlformats.org/officeDocument/2006/relationships/tags" Target="../tags/tag35.xml"/><Relationship Id="rId4" Type="http://schemas.openxmlformats.org/officeDocument/2006/relationships/image" Target="../media/image18.emf"/><Relationship Id="rId3" Type="http://schemas.openxmlformats.org/officeDocument/2006/relationships/tags" Target="../tags/tag34.xml"/><Relationship Id="rId20" Type="http://schemas.openxmlformats.org/officeDocument/2006/relationships/slideLayout" Target="../slideLayouts/slideLayout2.xml"/><Relationship Id="rId2" Type="http://schemas.openxmlformats.org/officeDocument/2006/relationships/tags" Target="../tags/tag33.xml"/><Relationship Id="rId19" Type="http://schemas.openxmlformats.org/officeDocument/2006/relationships/image" Target="../media/image24.png"/><Relationship Id="rId18" Type="http://schemas.openxmlformats.org/officeDocument/2006/relationships/tags" Target="../tags/tag44.xml"/><Relationship Id="rId17" Type="http://schemas.openxmlformats.org/officeDocument/2006/relationships/tags" Target="../tags/tag43.xml"/><Relationship Id="rId16" Type="http://schemas.openxmlformats.org/officeDocument/2006/relationships/tags" Target="../tags/tag42.xml"/><Relationship Id="rId15" Type="http://schemas.openxmlformats.org/officeDocument/2006/relationships/tags" Target="../tags/tag41.xml"/><Relationship Id="rId14" Type="http://schemas.openxmlformats.org/officeDocument/2006/relationships/image" Target="../media/image22.emf"/><Relationship Id="rId13" Type="http://schemas.openxmlformats.org/officeDocument/2006/relationships/tags" Target="../tags/tag40.xml"/><Relationship Id="rId12" Type="http://schemas.openxmlformats.org/officeDocument/2006/relationships/image" Target="../media/image21.emf"/><Relationship Id="rId11" Type="http://schemas.openxmlformats.org/officeDocument/2006/relationships/tags" Target="../tags/tag39.xml"/><Relationship Id="rId10" Type="http://schemas.openxmlformats.org/officeDocument/2006/relationships/tags" Target="../tags/tag38.xml"/><Relationship Id="rId1" Type="http://schemas.openxmlformats.org/officeDocument/2006/relationships/tags" Target="../tags/tag32.xml"/></Relationships>
</file>

<file path=ppt/slides/_rels/slide11.xml.rels><?xml version="1.0" encoding="UTF-8" standalone="yes"?>
<Relationships xmlns="http://schemas.openxmlformats.org/package/2006/relationships"><Relationship Id="rId9" Type="http://schemas.openxmlformats.org/officeDocument/2006/relationships/tags" Target="../tags/tag50.xml"/><Relationship Id="rId8" Type="http://schemas.openxmlformats.org/officeDocument/2006/relationships/image" Target="../media/image27.emf"/><Relationship Id="rId7" Type="http://schemas.openxmlformats.org/officeDocument/2006/relationships/tags" Target="../tags/tag49.xml"/><Relationship Id="rId6" Type="http://schemas.openxmlformats.org/officeDocument/2006/relationships/image" Target="../media/image26.emf"/><Relationship Id="rId5" Type="http://schemas.openxmlformats.org/officeDocument/2006/relationships/tags" Target="../tags/tag48.xml"/><Relationship Id="rId4" Type="http://schemas.openxmlformats.org/officeDocument/2006/relationships/image" Target="../media/image25.emf"/><Relationship Id="rId3" Type="http://schemas.openxmlformats.org/officeDocument/2006/relationships/tags" Target="../tags/tag47.xml"/><Relationship Id="rId2" Type="http://schemas.openxmlformats.org/officeDocument/2006/relationships/tags" Target="../tags/tag46.xml"/><Relationship Id="rId10" Type="http://schemas.openxmlformats.org/officeDocument/2006/relationships/slideLayout" Target="../slideLayouts/slideLayout2.xml"/><Relationship Id="rId1" Type="http://schemas.openxmlformats.org/officeDocument/2006/relationships/tags" Target="../tags/tag4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image" Target="../media/image5.emf"/><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image" Target="../media/image4.emf"/><Relationship Id="rId3" Type="http://schemas.openxmlformats.org/officeDocument/2006/relationships/tags" Target="../tags/tag2.xml"/><Relationship Id="rId2" Type="http://schemas.openxmlformats.org/officeDocument/2006/relationships/image" Target="../media/image3.emf"/><Relationship Id="rId11" Type="http://schemas.openxmlformats.org/officeDocument/2006/relationships/slideLayout" Target="../slideLayouts/slideLayout2.xml"/><Relationship Id="rId10" Type="http://schemas.openxmlformats.org/officeDocument/2006/relationships/tags" Target="../tags/tag6.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0.png"/><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image" Target="../media/image9.png"/><Relationship Id="rId3" Type="http://schemas.openxmlformats.org/officeDocument/2006/relationships/tags" Target="../tags/tag7.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4.png"/><Relationship Id="rId6" Type="http://schemas.openxmlformats.org/officeDocument/2006/relationships/tags" Target="../tags/tag12.xml"/><Relationship Id="rId5" Type="http://schemas.openxmlformats.org/officeDocument/2006/relationships/image" Target="../media/image13.png"/><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image" Target="../media/image12.pn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image" Target="../media/image17.emf"/><Relationship Id="rId3" Type="http://schemas.openxmlformats.org/officeDocument/2006/relationships/tags" Target="../tags/tag16.xml"/><Relationship Id="rId2" Type="http://schemas.openxmlformats.org/officeDocument/2006/relationships/image" Target="../media/image3.emf"/><Relationship Id="rId1" Type="http://schemas.openxmlformats.org/officeDocument/2006/relationships/tags" Target="../tags/tag15.xml"/></Relationships>
</file>

<file path=ppt/slides/_rels/slide9.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image" Target="../media/image20.emf"/><Relationship Id="rId7" Type="http://schemas.openxmlformats.org/officeDocument/2006/relationships/tags" Target="../tags/tag23.xml"/><Relationship Id="rId6" Type="http://schemas.openxmlformats.org/officeDocument/2006/relationships/image" Target="../media/image19.emf"/><Relationship Id="rId5" Type="http://schemas.openxmlformats.org/officeDocument/2006/relationships/tags" Target="../tags/tag22.xml"/><Relationship Id="rId4" Type="http://schemas.openxmlformats.org/officeDocument/2006/relationships/image" Target="../media/image18.emf"/><Relationship Id="rId3" Type="http://schemas.openxmlformats.org/officeDocument/2006/relationships/tags" Target="../tags/tag21.xml"/><Relationship Id="rId20" Type="http://schemas.openxmlformats.org/officeDocument/2006/relationships/slideLayout" Target="../slideLayouts/slideLayout2.xml"/><Relationship Id="rId2" Type="http://schemas.openxmlformats.org/officeDocument/2006/relationships/tags" Target="../tags/tag20.xml"/><Relationship Id="rId19" Type="http://schemas.openxmlformats.org/officeDocument/2006/relationships/image" Target="../media/image23.png"/><Relationship Id="rId18" Type="http://schemas.openxmlformats.org/officeDocument/2006/relationships/tags" Target="../tags/tag31.xml"/><Relationship Id="rId17" Type="http://schemas.openxmlformats.org/officeDocument/2006/relationships/tags" Target="../tags/tag30.xml"/><Relationship Id="rId16" Type="http://schemas.openxmlformats.org/officeDocument/2006/relationships/tags" Target="../tags/tag29.xml"/><Relationship Id="rId15" Type="http://schemas.openxmlformats.org/officeDocument/2006/relationships/tags" Target="../tags/tag28.xml"/><Relationship Id="rId14" Type="http://schemas.openxmlformats.org/officeDocument/2006/relationships/image" Target="../media/image22.emf"/><Relationship Id="rId13" Type="http://schemas.openxmlformats.org/officeDocument/2006/relationships/tags" Target="../tags/tag27.xml"/><Relationship Id="rId12" Type="http://schemas.openxmlformats.org/officeDocument/2006/relationships/image" Target="../media/image21.emf"/><Relationship Id="rId11" Type="http://schemas.openxmlformats.org/officeDocument/2006/relationships/tags" Target="../tags/tag26.xml"/><Relationship Id="rId10" Type="http://schemas.openxmlformats.org/officeDocument/2006/relationships/tags" Target="../tags/tag25.xml"/><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53287" y="4851653"/>
            <a:ext cx="1979930" cy="106680"/>
          </a:xfrm>
          <a:prstGeom prst="rect">
            <a:avLst/>
          </a:prstGeom>
        </p:spPr>
        <p:txBody>
          <a:bodyPr vert="horz" wrap="square" lIns="0" tIns="16510" rIns="0" bIns="0" rtlCol="0">
            <a:spAutoFit/>
          </a:bodyPr>
          <a:lstStyle/>
          <a:p>
            <a:pPr marL="12700">
              <a:lnSpc>
                <a:spcPct val="100000"/>
              </a:lnSpc>
              <a:spcBef>
                <a:spcPts val="130"/>
              </a:spcBef>
            </a:pPr>
            <a:r>
              <a:rPr sz="500" spc="20" dirty="0">
                <a:solidFill>
                  <a:srgbClr val="FFFFFF"/>
                </a:solidFill>
                <a:latin typeface="Arial" panose="020B0604020202020204"/>
                <a:cs typeface="Arial" panose="020B0604020202020204"/>
              </a:rPr>
              <a:t>© </a:t>
            </a:r>
            <a:r>
              <a:rPr sz="500" spc="5" dirty="0">
                <a:solidFill>
                  <a:srgbClr val="FFFFFF"/>
                </a:solidFill>
                <a:latin typeface="Arial" panose="020B0604020202020204"/>
                <a:cs typeface="Arial" panose="020B0604020202020204"/>
              </a:rPr>
              <a:t>Copyright National University </a:t>
            </a:r>
            <a:r>
              <a:rPr sz="500" spc="10" dirty="0">
                <a:solidFill>
                  <a:srgbClr val="FFFFFF"/>
                </a:solidFill>
                <a:latin typeface="Arial" panose="020B0604020202020204"/>
                <a:cs typeface="Arial" panose="020B0604020202020204"/>
              </a:rPr>
              <a:t>of </a:t>
            </a:r>
            <a:r>
              <a:rPr sz="500" spc="5" dirty="0">
                <a:solidFill>
                  <a:srgbClr val="FFFFFF"/>
                </a:solidFill>
                <a:latin typeface="Arial" panose="020B0604020202020204"/>
                <a:cs typeface="Arial" panose="020B0604020202020204"/>
              </a:rPr>
              <a:t>Singapore. </a:t>
            </a:r>
            <a:r>
              <a:rPr sz="500" spc="10" dirty="0">
                <a:solidFill>
                  <a:srgbClr val="FFFFFF"/>
                </a:solidFill>
                <a:latin typeface="Arial" panose="020B0604020202020204"/>
                <a:cs typeface="Arial" panose="020B0604020202020204"/>
              </a:rPr>
              <a:t>All </a:t>
            </a:r>
            <a:r>
              <a:rPr sz="500" spc="5" dirty="0">
                <a:solidFill>
                  <a:srgbClr val="FFFFFF"/>
                </a:solidFill>
                <a:latin typeface="Arial" panose="020B0604020202020204"/>
                <a:cs typeface="Arial" panose="020B0604020202020204"/>
              </a:rPr>
              <a:t>Rights</a:t>
            </a:r>
            <a:r>
              <a:rPr sz="500" spc="-20" dirty="0">
                <a:solidFill>
                  <a:srgbClr val="FFFFFF"/>
                </a:solidFill>
                <a:latin typeface="Arial" panose="020B0604020202020204"/>
                <a:cs typeface="Arial" panose="020B0604020202020204"/>
              </a:rPr>
              <a:t> </a:t>
            </a:r>
            <a:r>
              <a:rPr sz="500" spc="5" dirty="0">
                <a:solidFill>
                  <a:srgbClr val="FFFFFF"/>
                </a:solidFill>
                <a:latin typeface="Arial" panose="020B0604020202020204"/>
                <a:cs typeface="Arial" panose="020B0604020202020204"/>
              </a:rPr>
              <a:t>Reserved.</a:t>
            </a:r>
            <a:endParaRPr sz="500">
              <a:latin typeface="Arial" panose="020B0604020202020204"/>
              <a:cs typeface="Arial" panose="020B0604020202020204"/>
            </a:endParaRPr>
          </a:p>
        </p:txBody>
      </p:sp>
      <p:sp>
        <p:nvSpPr>
          <p:cNvPr id="3" name="object 3"/>
          <p:cNvSpPr/>
          <p:nvPr/>
        </p:nvSpPr>
        <p:spPr>
          <a:xfrm>
            <a:off x="0" y="1391411"/>
            <a:ext cx="512445" cy="512445"/>
          </a:xfrm>
          <a:custGeom>
            <a:avLst/>
            <a:gdLst/>
            <a:ahLst/>
            <a:cxnLst/>
            <a:rect l="l" t="t" r="r" b="b"/>
            <a:pathLst>
              <a:path w="512445" h="512444">
                <a:moveTo>
                  <a:pt x="0" y="512063"/>
                </a:moveTo>
                <a:lnTo>
                  <a:pt x="512064" y="512063"/>
                </a:lnTo>
                <a:lnTo>
                  <a:pt x="512064" y="0"/>
                </a:lnTo>
                <a:lnTo>
                  <a:pt x="0" y="0"/>
                </a:lnTo>
                <a:lnTo>
                  <a:pt x="0" y="512063"/>
                </a:lnTo>
                <a:close/>
              </a:path>
            </a:pathLst>
          </a:custGeom>
          <a:solidFill>
            <a:srgbClr val="EC7E0D"/>
          </a:solidFill>
        </p:spPr>
        <p:txBody>
          <a:bodyPr wrap="square" lIns="0" tIns="0" rIns="0" bIns="0" rtlCol="0"/>
          <a:lstStyle/>
          <a:p/>
        </p:txBody>
      </p:sp>
      <p:sp>
        <p:nvSpPr>
          <p:cNvPr id="4" name="object 4"/>
          <p:cNvSpPr/>
          <p:nvPr/>
        </p:nvSpPr>
        <p:spPr>
          <a:xfrm>
            <a:off x="7511795" y="233934"/>
            <a:ext cx="1330452" cy="608076"/>
          </a:xfrm>
          <a:prstGeom prst="rect">
            <a:avLst/>
          </a:prstGeom>
          <a:blipFill>
            <a:blip r:embed="rId1" cstate="print"/>
            <a:stretch>
              <a:fillRect/>
            </a:stretch>
          </a:blipFill>
        </p:spPr>
        <p:txBody>
          <a:bodyPr wrap="square" lIns="0" tIns="0" rIns="0" bIns="0" rtlCol="0"/>
          <a:lstStyle/>
          <a:p/>
        </p:txBody>
      </p:sp>
      <p:sp>
        <p:nvSpPr>
          <p:cNvPr id="5" name="object 5"/>
          <p:cNvSpPr txBox="1"/>
          <p:nvPr/>
        </p:nvSpPr>
        <p:spPr>
          <a:xfrm>
            <a:off x="603250" y="1311910"/>
            <a:ext cx="7468870" cy="660400"/>
          </a:xfrm>
          <a:prstGeom prst="rect">
            <a:avLst/>
          </a:prstGeom>
        </p:spPr>
        <p:txBody>
          <a:bodyPr vert="horz" wrap="square" lIns="0" tIns="50165" rIns="0" bIns="0" rtlCol="0">
            <a:spAutoFit/>
          </a:bodyPr>
          <a:lstStyle/>
          <a:p>
            <a:pPr marL="12700" marR="5080">
              <a:lnSpc>
                <a:spcPts val="2380"/>
              </a:lnSpc>
              <a:spcBef>
                <a:spcPts val="395"/>
              </a:spcBef>
            </a:pPr>
            <a:r>
              <a:rPr lang="en-US" sz="2200" b="1" dirty="0">
                <a:solidFill>
                  <a:srgbClr val="FFFFFF"/>
                </a:solidFill>
                <a:latin typeface="Arial" panose="020B0604020202020204"/>
                <a:cs typeface="Arial" panose="020B0604020202020204"/>
              </a:rPr>
              <a:t>Optimization of 60 GHz three-port Grid Array Antenna (GAA)</a:t>
            </a:r>
            <a:endParaRPr lang="en-US" sz="2200" b="1" dirty="0">
              <a:solidFill>
                <a:srgbClr val="FFFFFF"/>
              </a:solidFill>
              <a:latin typeface="Arial" panose="020B0604020202020204"/>
              <a:cs typeface="Arial" panose="020B0604020202020204"/>
            </a:endParaRPr>
          </a:p>
        </p:txBody>
      </p:sp>
      <p:sp>
        <p:nvSpPr>
          <p:cNvPr id="6" name="object 6"/>
          <p:cNvSpPr txBox="1"/>
          <p:nvPr/>
        </p:nvSpPr>
        <p:spPr>
          <a:xfrm>
            <a:off x="864869" y="2887217"/>
            <a:ext cx="1169670" cy="715010"/>
          </a:xfrm>
          <a:prstGeom prst="rect">
            <a:avLst/>
          </a:prstGeom>
        </p:spPr>
        <p:txBody>
          <a:bodyPr vert="horz" wrap="square" lIns="0" tIns="12700" rIns="0" bIns="0" rtlCol="0">
            <a:spAutoFit/>
          </a:bodyPr>
          <a:lstStyle/>
          <a:p>
            <a:pPr marL="12700" marR="5080">
              <a:lnSpc>
                <a:spcPct val="127000"/>
              </a:lnSpc>
              <a:spcBef>
                <a:spcPts val="100"/>
              </a:spcBef>
            </a:pPr>
            <a:r>
              <a:rPr sz="1800" dirty="0">
                <a:solidFill>
                  <a:srgbClr val="FFFFFF"/>
                </a:solidFill>
                <a:latin typeface="Arial" panose="020B0604020202020204"/>
                <a:cs typeface="Arial" panose="020B0604020202020204"/>
              </a:rPr>
              <a:t>Z</a:t>
            </a:r>
            <a:r>
              <a:rPr lang="en-US" sz="1800" dirty="0">
                <a:solidFill>
                  <a:srgbClr val="FFFFFF"/>
                </a:solidFill>
                <a:latin typeface="Arial" panose="020B0604020202020204"/>
                <a:cs typeface="Arial" panose="020B0604020202020204"/>
              </a:rPr>
              <a:t>HAO WEI</a:t>
            </a:r>
            <a:r>
              <a:rPr sz="1800" dirty="0">
                <a:solidFill>
                  <a:srgbClr val="FFFFFF"/>
                </a:solidFill>
                <a:latin typeface="Arial" panose="020B0604020202020204"/>
                <a:cs typeface="Arial" panose="020B0604020202020204"/>
              </a:rPr>
              <a:t>  </a:t>
            </a:r>
            <a:r>
              <a:rPr lang="en-US" sz="1800" dirty="0">
                <a:solidFill>
                  <a:srgbClr val="FFFFFF"/>
                </a:solidFill>
                <a:latin typeface="Arial" panose="020B0604020202020204"/>
                <a:cs typeface="Arial" panose="020B0604020202020204"/>
              </a:rPr>
              <a:t>17</a:t>
            </a:r>
            <a:r>
              <a:rPr sz="1800" spc="-5" dirty="0">
                <a:solidFill>
                  <a:srgbClr val="FFFFFF"/>
                </a:solidFill>
                <a:latin typeface="Arial" panose="020B0604020202020204"/>
                <a:cs typeface="Arial" panose="020B0604020202020204"/>
              </a:rPr>
              <a:t>/</a:t>
            </a:r>
            <a:r>
              <a:rPr lang="en-US" sz="1800" spc="-5" dirty="0">
                <a:solidFill>
                  <a:srgbClr val="FFFFFF"/>
                </a:solidFill>
                <a:latin typeface="Arial" panose="020B0604020202020204"/>
                <a:cs typeface="Arial" panose="020B0604020202020204"/>
              </a:rPr>
              <a:t>05</a:t>
            </a:r>
            <a:r>
              <a:rPr sz="1800" spc="-5" dirty="0">
                <a:solidFill>
                  <a:srgbClr val="FFFFFF"/>
                </a:solidFill>
                <a:latin typeface="Arial" panose="020B0604020202020204"/>
                <a:cs typeface="Arial" panose="020B0604020202020204"/>
              </a:rPr>
              <a:t>/202</a:t>
            </a:r>
            <a:r>
              <a:rPr lang="en-US" sz="1800" spc="-5" dirty="0">
                <a:solidFill>
                  <a:srgbClr val="FFFFFF"/>
                </a:solidFill>
                <a:latin typeface="Arial" panose="020B0604020202020204"/>
                <a:cs typeface="Arial" panose="020B0604020202020204"/>
              </a:rPr>
              <a:t>3</a:t>
            </a:r>
            <a:endParaRPr lang="en-US" sz="1800" spc="-5" dirty="0">
              <a:solidFill>
                <a:srgbClr val="FFFFFF"/>
              </a:solidFill>
              <a:latin typeface="Arial" panose="020B0604020202020204"/>
              <a:cs typeface="Arial" panose="020B0604020202020204"/>
            </a:endParaRPr>
          </a:p>
        </p:txBody>
      </p:sp>
      <p:sp>
        <p:nvSpPr>
          <p:cNvPr id="7" name="object 7"/>
          <p:cNvSpPr/>
          <p:nvPr/>
        </p:nvSpPr>
        <p:spPr>
          <a:xfrm>
            <a:off x="769238" y="2921507"/>
            <a:ext cx="0" cy="837565"/>
          </a:xfrm>
          <a:custGeom>
            <a:avLst/>
            <a:gdLst/>
            <a:ahLst/>
            <a:cxnLst/>
            <a:rect l="l" t="t" r="r" b="b"/>
            <a:pathLst>
              <a:path h="837564">
                <a:moveTo>
                  <a:pt x="0" y="0"/>
                </a:moveTo>
                <a:lnTo>
                  <a:pt x="0" y="837437"/>
                </a:lnTo>
              </a:path>
            </a:pathLst>
          </a:custGeom>
          <a:ln w="34290">
            <a:solidFill>
              <a:srgbClr val="EC7E0D"/>
            </a:solidFill>
          </a:ln>
        </p:spPr>
        <p:txBody>
          <a:bodyPr wrap="square" lIns="0" tIns="0" rIns="0" bIns="0" rtlCol="0"/>
          <a:lstStyle/>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performance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4</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10" name="文本框 9"/>
          <p:cNvSpPr txBox="1"/>
          <p:nvPr/>
        </p:nvSpPr>
        <p:spPr>
          <a:xfrm>
            <a:off x="5105400" y="2632710"/>
            <a:ext cx="3588385" cy="229870"/>
          </a:xfrm>
          <a:prstGeom prst="rect">
            <a:avLst/>
          </a:prstGeom>
          <a:noFill/>
        </p:spPr>
        <p:txBody>
          <a:bodyPr wrap="square" rtlCol="0" anchor="t">
            <a:spAutoFit/>
          </a:bodyPr>
          <a:p>
            <a:pPr algn="ctr"/>
            <a:r>
              <a:rPr lang="en-US" altLang="zh-CN" sz="900"/>
              <a:t>Fig.7. </a:t>
            </a:r>
            <a:r>
              <a:rPr sz="900"/>
              <a:t>S parameters performance: (a) |S11|, (b) |S22| and (c) |S33|.</a:t>
            </a:r>
            <a:endParaRPr sz="900"/>
          </a:p>
        </p:txBody>
      </p:sp>
      <p:sp>
        <p:nvSpPr>
          <p:cNvPr id="12" name="文本框 11"/>
          <p:cNvSpPr txBox="1"/>
          <p:nvPr>
            <p:custDataLst>
              <p:tags r:id="rId1"/>
            </p:custDataLst>
          </p:nvPr>
        </p:nvSpPr>
        <p:spPr>
          <a:xfrm>
            <a:off x="4800600" y="240284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13" name="文本框 12"/>
          <p:cNvSpPr txBox="1"/>
          <p:nvPr>
            <p:custDataLst>
              <p:tags r:id="rId2"/>
            </p:custDataLst>
          </p:nvPr>
        </p:nvSpPr>
        <p:spPr>
          <a:xfrm>
            <a:off x="6416040" y="240284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pic>
        <p:nvPicPr>
          <p:cNvPr id="18" name="图片 17"/>
          <p:cNvPicPr>
            <a:picLocks noChangeAspect="1"/>
          </p:cNvPicPr>
          <p:nvPr>
            <p:custDataLst>
              <p:tags r:id="rId3"/>
            </p:custDataLst>
          </p:nvPr>
        </p:nvPicPr>
        <p:blipFill>
          <a:blip r:embed="rId4"/>
          <a:stretch>
            <a:fillRect/>
          </a:stretch>
        </p:blipFill>
        <p:spPr>
          <a:xfrm>
            <a:off x="4181475" y="1143000"/>
            <a:ext cx="1544050" cy="1260000"/>
          </a:xfrm>
          <a:prstGeom prst="rect">
            <a:avLst/>
          </a:prstGeom>
        </p:spPr>
      </p:pic>
      <p:pic>
        <p:nvPicPr>
          <p:cNvPr id="19" name="图片 18"/>
          <p:cNvPicPr>
            <a:picLocks noChangeAspect="1"/>
          </p:cNvPicPr>
          <p:nvPr>
            <p:custDataLst>
              <p:tags r:id="rId5"/>
            </p:custDataLst>
          </p:nvPr>
        </p:nvPicPr>
        <p:blipFill>
          <a:blip r:embed="rId6"/>
          <a:stretch>
            <a:fillRect/>
          </a:stretch>
        </p:blipFill>
        <p:spPr>
          <a:xfrm>
            <a:off x="5872480" y="1143000"/>
            <a:ext cx="1525082" cy="1260000"/>
          </a:xfrm>
          <a:prstGeom prst="rect">
            <a:avLst/>
          </a:prstGeom>
        </p:spPr>
      </p:pic>
      <p:pic>
        <p:nvPicPr>
          <p:cNvPr id="20" name="图片 19"/>
          <p:cNvPicPr>
            <a:picLocks noChangeAspect="1"/>
          </p:cNvPicPr>
          <p:nvPr>
            <p:custDataLst>
              <p:tags r:id="rId7"/>
            </p:custDataLst>
          </p:nvPr>
        </p:nvPicPr>
        <p:blipFill>
          <a:blip r:embed="rId8"/>
          <a:stretch>
            <a:fillRect/>
          </a:stretch>
        </p:blipFill>
        <p:spPr>
          <a:xfrm>
            <a:off x="7543800" y="1143000"/>
            <a:ext cx="1514391" cy="1260000"/>
          </a:xfrm>
          <a:prstGeom prst="rect">
            <a:avLst/>
          </a:prstGeom>
        </p:spPr>
      </p:pic>
      <p:sp>
        <p:nvSpPr>
          <p:cNvPr id="21" name="文本框 20"/>
          <p:cNvSpPr txBox="1"/>
          <p:nvPr>
            <p:custDataLst>
              <p:tags r:id="rId9"/>
            </p:custDataLst>
          </p:nvPr>
        </p:nvSpPr>
        <p:spPr>
          <a:xfrm>
            <a:off x="4800600" y="240284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22" name="文本框 21"/>
          <p:cNvSpPr txBox="1"/>
          <p:nvPr>
            <p:custDataLst>
              <p:tags r:id="rId10"/>
            </p:custDataLst>
          </p:nvPr>
        </p:nvSpPr>
        <p:spPr>
          <a:xfrm>
            <a:off x="8121650" y="2402840"/>
            <a:ext cx="594360" cy="229870"/>
          </a:xfrm>
          <a:prstGeom prst="rect">
            <a:avLst/>
          </a:prstGeom>
          <a:noFill/>
        </p:spPr>
        <p:txBody>
          <a:bodyPr wrap="square" rtlCol="0" anchor="t">
            <a:spAutoFit/>
          </a:bodyPr>
          <a:p>
            <a:pPr algn="ctr"/>
            <a:r>
              <a:rPr lang="zh-CN" altLang="en-US" sz="900"/>
              <a:t>(</a:t>
            </a:r>
            <a:r>
              <a:rPr lang="en-US" altLang="zh-CN" sz="900"/>
              <a:t>c</a:t>
            </a:r>
            <a:r>
              <a:rPr lang="zh-CN" altLang="en-US" sz="900"/>
              <a:t>)</a:t>
            </a:r>
            <a:endParaRPr lang="en-US" altLang="zh-CN" sz="900"/>
          </a:p>
        </p:txBody>
      </p:sp>
      <p:pic>
        <p:nvPicPr>
          <p:cNvPr id="23" name="图片 22"/>
          <p:cNvPicPr>
            <a:picLocks noChangeAspect="1"/>
          </p:cNvPicPr>
          <p:nvPr>
            <p:custDataLst>
              <p:tags r:id="rId11"/>
            </p:custDataLst>
          </p:nvPr>
        </p:nvPicPr>
        <p:blipFill>
          <a:blip r:embed="rId12"/>
          <a:stretch>
            <a:fillRect/>
          </a:stretch>
        </p:blipFill>
        <p:spPr>
          <a:xfrm>
            <a:off x="4181475" y="2952750"/>
            <a:ext cx="1509539" cy="1260000"/>
          </a:xfrm>
          <a:prstGeom prst="rect">
            <a:avLst/>
          </a:prstGeom>
        </p:spPr>
      </p:pic>
      <p:pic>
        <p:nvPicPr>
          <p:cNvPr id="24" name="图片 23"/>
          <p:cNvPicPr>
            <a:picLocks noChangeAspect="1"/>
          </p:cNvPicPr>
          <p:nvPr>
            <p:custDataLst>
              <p:tags r:id="rId13"/>
            </p:custDataLst>
          </p:nvPr>
        </p:nvPicPr>
        <p:blipFill>
          <a:blip r:embed="rId14"/>
          <a:stretch>
            <a:fillRect/>
          </a:stretch>
        </p:blipFill>
        <p:spPr>
          <a:xfrm>
            <a:off x="5872480" y="2952750"/>
            <a:ext cx="1500815" cy="1260000"/>
          </a:xfrm>
          <a:prstGeom prst="rect">
            <a:avLst/>
          </a:prstGeom>
        </p:spPr>
      </p:pic>
      <p:pic>
        <p:nvPicPr>
          <p:cNvPr id="25" name="图片 24"/>
          <p:cNvPicPr>
            <a:picLocks noChangeAspect="1"/>
          </p:cNvPicPr>
          <p:nvPr>
            <p:custDataLst>
              <p:tags r:id="rId15"/>
            </p:custDataLst>
          </p:nvPr>
        </p:nvPicPr>
        <p:blipFill>
          <a:blip r:embed="rId12"/>
          <a:stretch>
            <a:fillRect/>
          </a:stretch>
        </p:blipFill>
        <p:spPr>
          <a:xfrm>
            <a:off x="7543800" y="2952750"/>
            <a:ext cx="1509539" cy="1260000"/>
          </a:xfrm>
          <a:prstGeom prst="rect">
            <a:avLst/>
          </a:prstGeom>
        </p:spPr>
      </p:pic>
      <p:sp>
        <p:nvSpPr>
          <p:cNvPr id="26" name="文本框 25"/>
          <p:cNvSpPr txBox="1"/>
          <p:nvPr>
            <p:custDataLst>
              <p:tags r:id="rId16"/>
            </p:custDataLst>
          </p:nvPr>
        </p:nvSpPr>
        <p:spPr>
          <a:xfrm>
            <a:off x="4800600" y="424815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27" name="文本框 26"/>
          <p:cNvSpPr txBox="1"/>
          <p:nvPr>
            <p:custDataLst>
              <p:tags r:id="rId17"/>
            </p:custDataLst>
          </p:nvPr>
        </p:nvSpPr>
        <p:spPr>
          <a:xfrm>
            <a:off x="6416040" y="424815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sp>
        <p:nvSpPr>
          <p:cNvPr id="28" name="文本框 27"/>
          <p:cNvSpPr txBox="1"/>
          <p:nvPr>
            <p:custDataLst>
              <p:tags r:id="rId18"/>
            </p:custDataLst>
          </p:nvPr>
        </p:nvSpPr>
        <p:spPr>
          <a:xfrm>
            <a:off x="8121650" y="4248150"/>
            <a:ext cx="594360" cy="229870"/>
          </a:xfrm>
          <a:prstGeom prst="rect">
            <a:avLst/>
          </a:prstGeom>
          <a:noFill/>
        </p:spPr>
        <p:txBody>
          <a:bodyPr wrap="square" rtlCol="0" anchor="t">
            <a:spAutoFit/>
          </a:bodyPr>
          <a:p>
            <a:pPr algn="ctr"/>
            <a:r>
              <a:rPr lang="zh-CN" altLang="en-US" sz="900"/>
              <a:t>(</a:t>
            </a:r>
            <a:r>
              <a:rPr lang="en-US" altLang="zh-CN" sz="900"/>
              <a:t>c</a:t>
            </a:r>
            <a:r>
              <a:rPr lang="zh-CN" altLang="en-US" sz="900"/>
              <a:t>)</a:t>
            </a:r>
            <a:endParaRPr lang="en-US" altLang="zh-CN" sz="900"/>
          </a:p>
        </p:txBody>
      </p:sp>
      <p:sp>
        <p:nvSpPr>
          <p:cNvPr id="29" name="文本框 28"/>
          <p:cNvSpPr txBox="1"/>
          <p:nvPr/>
        </p:nvSpPr>
        <p:spPr>
          <a:xfrm>
            <a:off x="5296535" y="4483100"/>
            <a:ext cx="3206750" cy="229870"/>
          </a:xfrm>
          <a:prstGeom prst="rect">
            <a:avLst/>
          </a:prstGeom>
          <a:noFill/>
        </p:spPr>
        <p:txBody>
          <a:bodyPr wrap="square" rtlCol="0" anchor="t">
            <a:spAutoFit/>
          </a:bodyPr>
          <a:p>
            <a:pPr algn="ctr"/>
            <a:r>
              <a:rPr lang="en-US" altLang="zh-CN" sz="900"/>
              <a:t>Fig.8. </a:t>
            </a:r>
            <a:r>
              <a:rPr lang="zh-CN" altLang="en-US" sz="900"/>
              <a:t>Realized Gain performance: (a) P1 (b) P2 (c) P3.</a:t>
            </a:r>
            <a:endParaRPr lang="zh-CN" altLang="en-US" sz="900"/>
          </a:p>
        </p:txBody>
      </p:sp>
      <mc:AlternateContent xmlns:mc="http://schemas.openxmlformats.org/markup-compatibility/2006">
        <mc:Choice xmlns:a14="http://schemas.microsoft.com/office/drawing/2010/main" Requires="a14">
          <p:sp>
            <p:nvSpPr>
              <p:cNvPr id="30" name="文本框 29"/>
              <p:cNvSpPr txBox="1"/>
              <p:nvPr/>
            </p:nvSpPr>
            <p:spPr>
              <a:xfrm>
                <a:off x="228600" y="1364615"/>
                <a:ext cx="3806190" cy="2676525"/>
              </a:xfrm>
              <a:prstGeom prst="rect">
                <a:avLst/>
              </a:prstGeom>
              <a:noFill/>
            </p:spPr>
            <p:txBody>
              <a:bodyPr wrap="square" rtlCol="0" anchor="t">
                <a:spAutoFit/>
              </a:bodyPr>
              <a:p>
                <a:pPr indent="457200" fontAlgn="auto"/>
                <a:r>
                  <a:rPr lang="zh-CN" altLang="en-US" sz="1400"/>
                  <a:t>While with Step 2 of the change of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oMath>
                </a14:m>
                <a:r>
                  <a:rPr lang="zh-CN" altLang="en-US" sz="1400"/>
                  <a:t>, the matchings have some improvements while also keeping Gain performance; After Step 3 of further adding matching stubs,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11</m:t>
                        </m:r>
                      </m:sub>
                    </m:sSub>
                  </m:oMath>
                </a14:m>
                <a:r>
                  <a:rPr lang="zh-CN" altLang="en-US" sz="1400"/>
                  <a:t>|,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22</m:t>
                        </m:r>
                      </m:sub>
                    </m:sSub>
                  </m:oMath>
                </a14:m>
                <a:r>
                  <a:rPr lang="zh-CN" altLang="en-US" sz="1400"/>
                  <a:t>| and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33</m:t>
                        </m:r>
                      </m:sub>
                    </m:sSub>
                  </m:oMath>
                </a14:m>
                <a:r>
                  <a:rPr lang="zh-CN" altLang="en-US" sz="1400"/>
                  <a:t>| have been obviously improved while keeping Gain performance. </a:t>
                </a:r>
                <a:endParaRPr lang="zh-CN" altLang="en-US" sz="1400"/>
              </a:p>
              <a:p>
                <a:pPr indent="457200" fontAlgn="auto"/>
                <a:endParaRPr lang="zh-CN" altLang="en-US" sz="1400"/>
              </a:p>
              <a:p>
                <a:pPr indent="457200" fontAlgn="auto"/>
                <a:r>
                  <a:rPr lang="zh-CN" altLang="en-US" sz="1400"/>
                  <a:t>After all three steps of optimization, the Gain at port 1 and port 3 is increased by 1~2dB, and the Gain at the center port (port 2) is increased by about </a:t>
                </a:r>
                <a14:m>
                  <m:oMath xmlns:m="http://schemas.openxmlformats.org/officeDocument/2006/math">
                    <m:r>
                      <a:rPr lang="en-US" altLang="zh-CN" sz="1400" i="1">
                        <a:latin typeface="Cambria Math" panose="02040503050406030204" charset="0"/>
                        <a:cs typeface="Cambria Math" panose="02040503050406030204" charset="0"/>
                      </a:rPr>
                      <m:t>2</m:t>
                    </m:r>
                    <m:r>
                      <a:rPr lang="en-US" altLang="zh-CN" sz="1400" i="1">
                        <a:latin typeface="Cambria Math" panose="02040503050406030204" charset="0"/>
                        <a:cs typeface="Cambria Math" panose="02040503050406030204" charset="0"/>
                      </a:rPr>
                      <m:t>𝑑𝐵</m:t>
                    </m:r>
                  </m:oMath>
                </a14:m>
                <a:r>
                  <a:rPr lang="zh-CN" altLang="en-US" sz="1400"/>
                  <a:t> over 57-64GHz with Return Loss &gt;11dB for all ports.</a:t>
                </a:r>
                <a:endParaRPr lang="zh-CN" altLang="en-US" sz="1400"/>
              </a:p>
            </p:txBody>
          </p:sp>
        </mc:Choice>
        <mc:Fallback>
          <p:sp>
            <p:nvSpPr>
              <p:cNvPr id="30" name="文本框 29"/>
              <p:cNvSpPr txBox="1">
                <a:spLocks noRot="1" noChangeAspect="1" noMove="1" noResize="1" noEditPoints="1" noAdjustHandles="1" noChangeArrowheads="1" noChangeShapeType="1" noTextEdit="1"/>
              </p:cNvSpPr>
              <p:nvPr/>
            </p:nvSpPr>
            <p:spPr>
              <a:xfrm>
                <a:off x="228600" y="1364615"/>
                <a:ext cx="3806190" cy="2676525"/>
              </a:xfrm>
              <a:prstGeom prst="rect">
                <a:avLst/>
              </a:prstGeom>
              <a:blipFill rotWithShape="1">
                <a:blip r:embed="rId19"/>
                <a:stretch>
                  <a:fillRect/>
                </a:stretch>
              </a:blipFill>
            </p:spPr>
            <p:txBody>
              <a:bodyPr/>
              <a:lstStyle/>
              <a:p>
                <a:r>
                  <a:rPr lang="zh-CN" alt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performance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4</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10" name="文本框 9"/>
          <p:cNvSpPr txBox="1"/>
          <p:nvPr/>
        </p:nvSpPr>
        <p:spPr>
          <a:xfrm>
            <a:off x="4800600" y="4409440"/>
            <a:ext cx="3229610" cy="229870"/>
          </a:xfrm>
          <a:prstGeom prst="rect">
            <a:avLst/>
          </a:prstGeom>
          <a:noFill/>
        </p:spPr>
        <p:txBody>
          <a:bodyPr wrap="square" rtlCol="0" anchor="t">
            <a:spAutoFit/>
          </a:bodyPr>
          <a:p>
            <a:pPr algn="ctr"/>
            <a:r>
              <a:rPr lang="en-US" altLang="zh-CN" sz="900"/>
              <a:t>Fig.9. </a:t>
            </a:r>
            <a:r>
              <a:rPr sz="900"/>
              <a:t>Patterns at XZ plane after optimization: (a) P1 (b) P2 (c) P3.</a:t>
            </a:r>
            <a:endParaRPr sz="900"/>
          </a:p>
        </p:txBody>
      </p:sp>
      <p:sp>
        <p:nvSpPr>
          <p:cNvPr id="12" name="文本框 11"/>
          <p:cNvSpPr txBox="1"/>
          <p:nvPr>
            <p:custDataLst>
              <p:tags r:id="rId1"/>
            </p:custDataLst>
          </p:nvPr>
        </p:nvSpPr>
        <p:spPr>
          <a:xfrm>
            <a:off x="5113655" y="264795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13" name="文本框 12"/>
          <p:cNvSpPr txBox="1"/>
          <p:nvPr>
            <p:custDataLst>
              <p:tags r:id="rId2"/>
            </p:custDataLst>
          </p:nvPr>
        </p:nvSpPr>
        <p:spPr>
          <a:xfrm>
            <a:off x="7239000" y="264795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pic>
        <p:nvPicPr>
          <p:cNvPr id="11" name="图片 10"/>
          <p:cNvPicPr>
            <a:picLocks noChangeAspect="1"/>
          </p:cNvPicPr>
          <p:nvPr>
            <p:custDataLst>
              <p:tags r:id="rId3"/>
            </p:custDataLst>
          </p:nvPr>
        </p:nvPicPr>
        <p:blipFill>
          <a:blip r:embed="rId4"/>
          <a:stretch>
            <a:fillRect/>
          </a:stretch>
        </p:blipFill>
        <p:spPr>
          <a:xfrm>
            <a:off x="4648200" y="1047750"/>
            <a:ext cx="1524667" cy="1440000"/>
          </a:xfrm>
          <a:prstGeom prst="rect">
            <a:avLst/>
          </a:prstGeom>
        </p:spPr>
      </p:pic>
      <p:pic>
        <p:nvPicPr>
          <p:cNvPr id="14" name="图片 13"/>
          <p:cNvPicPr>
            <a:picLocks noChangeAspect="1"/>
          </p:cNvPicPr>
          <p:nvPr>
            <p:custDataLst>
              <p:tags r:id="rId5"/>
            </p:custDataLst>
          </p:nvPr>
        </p:nvPicPr>
        <p:blipFill>
          <a:blip r:embed="rId6"/>
          <a:stretch>
            <a:fillRect/>
          </a:stretch>
        </p:blipFill>
        <p:spPr>
          <a:xfrm>
            <a:off x="6774180" y="1047750"/>
            <a:ext cx="1524667" cy="1440000"/>
          </a:xfrm>
          <a:prstGeom prst="rect">
            <a:avLst/>
          </a:prstGeom>
        </p:spPr>
      </p:pic>
      <p:pic>
        <p:nvPicPr>
          <p:cNvPr id="15" name="图片 14"/>
          <p:cNvPicPr>
            <a:picLocks noChangeAspect="1"/>
          </p:cNvPicPr>
          <p:nvPr>
            <p:custDataLst>
              <p:tags r:id="rId7"/>
            </p:custDataLst>
          </p:nvPr>
        </p:nvPicPr>
        <p:blipFill>
          <a:blip r:embed="rId8"/>
          <a:stretch>
            <a:fillRect/>
          </a:stretch>
        </p:blipFill>
        <p:spPr>
          <a:xfrm>
            <a:off x="5638800" y="2724150"/>
            <a:ext cx="1524667" cy="1440000"/>
          </a:xfrm>
          <a:prstGeom prst="rect">
            <a:avLst/>
          </a:prstGeom>
        </p:spPr>
      </p:pic>
      <p:sp>
        <p:nvSpPr>
          <p:cNvPr id="16" name="文本框 15"/>
          <p:cNvSpPr txBox="1"/>
          <p:nvPr>
            <p:custDataLst>
              <p:tags r:id="rId9"/>
            </p:custDataLst>
          </p:nvPr>
        </p:nvSpPr>
        <p:spPr>
          <a:xfrm>
            <a:off x="6104255" y="4171950"/>
            <a:ext cx="594360" cy="229870"/>
          </a:xfrm>
          <a:prstGeom prst="rect">
            <a:avLst/>
          </a:prstGeom>
          <a:noFill/>
        </p:spPr>
        <p:txBody>
          <a:bodyPr wrap="square" rtlCol="0" anchor="t">
            <a:spAutoFit/>
          </a:bodyPr>
          <a:p>
            <a:pPr algn="ctr"/>
            <a:r>
              <a:rPr lang="zh-CN" altLang="en-US" sz="900"/>
              <a:t>(</a:t>
            </a:r>
            <a:r>
              <a:rPr lang="en-US" altLang="zh-CN" sz="900"/>
              <a:t>c</a:t>
            </a:r>
            <a:r>
              <a:rPr lang="zh-CN" altLang="en-US" sz="900"/>
              <a:t>)</a:t>
            </a:r>
            <a:endParaRPr lang="en-US" altLang="zh-CN" sz="900"/>
          </a:p>
        </p:txBody>
      </p:sp>
      <p:sp>
        <p:nvSpPr>
          <p:cNvPr id="17" name="文本框 16"/>
          <p:cNvSpPr txBox="1"/>
          <p:nvPr/>
        </p:nvSpPr>
        <p:spPr>
          <a:xfrm>
            <a:off x="510540" y="1428750"/>
            <a:ext cx="3917315" cy="2891790"/>
          </a:xfrm>
          <a:prstGeom prst="rect">
            <a:avLst/>
          </a:prstGeom>
          <a:noFill/>
        </p:spPr>
        <p:txBody>
          <a:bodyPr wrap="square" rtlCol="0" anchor="t">
            <a:spAutoFit/>
          </a:bodyPr>
          <a:p>
            <a:pPr indent="457200" fontAlgn="auto"/>
            <a:r>
              <a:rPr lang="zh-CN" altLang="en-US" sz="1400"/>
              <a:t>Fig.</a:t>
            </a:r>
            <a:r>
              <a:rPr lang="en-US" altLang="zh-CN" sz="1400"/>
              <a:t>9</a:t>
            </a:r>
            <a:r>
              <a:rPr lang="zh-CN" altLang="en-US" sz="1400"/>
              <a:t> shows the patterns of three-port GAA after optimization at XZ plane.  </a:t>
            </a:r>
            <a:endParaRPr lang="zh-CN" altLang="en-US" sz="1400"/>
          </a:p>
          <a:p>
            <a:pPr indent="457200" fontAlgn="auto"/>
            <a:endParaRPr lang="zh-CN" altLang="en-US" sz="1400"/>
          </a:p>
          <a:p>
            <a:pPr indent="457200" fontAlgn="auto"/>
            <a:r>
              <a:rPr lang="zh-CN" altLang="en-US" sz="1400"/>
              <a:t>When feeding at the edge at P1 and P3 this GAA works at traveling wave modes producing continuous frequency scanning beams over 57-64GHz, which enables fast scanning 2D radar imaging applications; </a:t>
            </a:r>
            <a:endParaRPr lang="zh-CN" altLang="en-US" sz="1400"/>
          </a:p>
          <a:p>
            <a:pPr indent="457200" fontAlgn="auto"/>
            <a:endParaRPr lang="zh-CN" altLang="en-US" sz="1400"/>
          </a:p>
          <a:p>
            <a:pPr indent="457200" fontAlgn="auto"/>
            <a:r>
              <a:rPr lang="zh-CN" altLang="en-US" sz="1400"/>
              <a:t>When feeding at the center at Port 2 this GAA works at resonant mode producing boresight beams over 57-64GHz, which enables 3D radar imaging applications.</a:t>
            </a:r>
            <a:endParaRPr lang="zh-CN" altLang="en-US"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Conclusion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5</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4" name="文本框 3"/>
          <p:cNvSpPr txBox="1"/>
          <p:nvPr/>
        </p:nvSpPr>
        <p:spPr>
          <a:xfrm>
            <a:off x="1405890" y="1200150"/>
            <a:ext cx="6472555" cy="2461260"/>
          </a:xfrm>
          <a:prstGeom prst="rect">
            <a:avLst/>
          </a:prstGeom>
          <a:noFill/>
        </p:spPr>
        <p:txBody>
          <a:bodyPr wrap="square" rtlCol="0" anchor="t">
            <a:spAutoFit/>
          </a:bodyPr>
          <a:p>
            <a:pPr indent="457200" fontAlgn="auto"/>
            <a:r>
              <a:rPr lang="zh-CN" altLang="en-US" sz="1400"/>
              <a:t>The 60GHz three-port GAA in low-cost PCB technology has been designed and optimized.  The optimization of the GAA radiator meshes includes changing the short side width to increase the Gain, changing the long side width to further slightly improve the matching, and adding matching stubs to finally improve impedance matching greatly while keeping Gain performance. </a:t>
            </a:r>
            <a:endParaRPr lang="zh-CN" altLang="en-US" sz="1400"/>
          </a:p>
          <a:p>
            <a:pPr indent="457200" fontAlgn="auto"/>
            <a:endParaRPr lang="zh-CN" altLang="en-US" sz="1400"/>
          </a:p>
          <a:p>
            <a:pPr indent="457200" fontAlgn="auto"/>
            <a:r>
              <a:rPr lang="zh-CN" altLang="en-US" sz="1400"/>
              <a:t>The optimized GAA has demonstrated the frequency scanning beams with 1~2dB Gain improvement when feeding at edge ports as well as boresight resonant beams with 2dB Gain improvement when feeding at the center port with Return Loss &gt;11dB.  These features enable three-port GAA to find usage in 2D and 3D multimood Radar im-aging applications.</a:t>
            </a:r>
            <a:endParaRPr lang="zh-CN" altLang="en-US"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References</a:t>
            </a:r>
            <a:endParaRPr lang="en-US" altLang="en-US" sz="2400" spc="-5" dirty="0">
              <a:sym typeface="+mn-ea"/>
            </a:endParaRPr>
          </a:p>
        </p:txBody>
      </p:sp>
      <p:sp>
        <p:nvSpPr>
          <p:cNvPr id="8" name="object 8"/>
          <p:cNvSpPr txBox="1">
            <a:spLocks noGrp="1"/>
          </p:cNvSpPr>
          <p:nvPr>
            <p:ph type="sldNum" sz="quarter" idx="7"/>
          </p:nvPr>
        </p:nvSpPr>
        <p:spPr>
          <a:xfrm>
            <a:off x="8334375" y="4831715"/>
            <a:ext cx="212090" cy="140335"/>
          </a:xfrm>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12" name="文本框 11"/>
          <p:cNvSpPr txBox="1"/>
          <p:nvPr/>
        </p:nvSpPr>
        <p:spPr>
          <a:xfrm>
            <a:off x="685800" y="1047750"/>
            <a:ext cx="6879590" cy="3599815"/>
          </a:xfrm>
          <a:prstGeom prst="rect">
            <a:avLst/>
          </a:prstGeom>
          <a:noFill/>
        </p:spPr>
        <p:txBody>
          <a:bodyPr wrap="square" rtlCol="0" anchor="t">
            <a:spAutoFit/>
          </a:bodyPr>
          <a:p>
            <a:r>
              <a:rPr lang="zh-CN" altLang="en-US" sz="1200"/>
              <a:t>[1]</a:t>
            </a:r>
            <a:r>
              <a:rPr lang="en-US" altLang="zh-CN" sz="1200"/>
              <a:t>  </a:t>
            </a:r>
            <a:r>
              <a:rPr lang="zh-CN" altLang="en-US" sz="1200"/>
              <a:t>H. Nakano, T. Kawano, Y. Kozono, J. Yamauchi, “A fast MoM calculation technique using sinusoidal basis and testing functions for a wire on a dielectric substrate and its application to meander loop and grid array antennas,” IEEE Trans. Antennas Propagat., vol. 53, no. 10, pp. 3300-3307, October 2005.</a:t>
            </a:r>
            <a:endParaRPr lang="zh-CN" altLang="en-US" sz="1200"/>
          </a:p>
          <a:p>
            <a:endParaRPr lang="zh-CN" altLang="en-US" sz="1200"/>
          </a:p>
          <a:p>
            <a:r>
              <a:rPr lang="zh-CN" altLang="en-US" sz="1200"/>
              <a:t>[2]</a:t>
            </a:r>
            <a:r>
              <a:rPr lang="en-US" altLang="zh-CN" sz="1200"/>
              <a:t>  </a:t>
            </a:r>
            <a:r>
              <a:rPr lang="zh-CN" altLang="en-US" sz="1200"/>
              <a:t>M. Sun and Y. P. Zhang, “A 60-GHz LTCC microstrip grid array antenna,” 2010 Asia-Pacific Microwave Conference, Yokohama, Japan, 2010, pp. 1673-1676.</a:t>
            </a:r>
            <a:endParaRPr lang="zh-CN" altLang="en-US" sz="1200"/>
          </a:p>
          <a:p>
            <a:endParaRPr lang="zh-CN" altLang="en-US" sz="1200"/>
          </a:p>
          <a:p>
            <a:r>
              <a:rPr lang="zh-CN" altLang="en-US" sz="1200"/>
              <a:t>[3] </a:t>
            </a:r>
            <a:r>
              <a:rPr lang="en-US" altLang="zh-CN" sz="1200"/>
              <a:t> </a:t>
            </a:r>
            <a:r>
              <a:rPr lang="zh-CN" altLang="en-US" sz="1200"/>
              <a:t>Z. Chen, Y. P. Zhang, A. Bisognin, D. Titz, F. Ferrero and C. Lux-ey, “A 94-GHz Dual-Polarized Microstrip Mesh Array Antenna in LTCC Technology,” in IEEE Antennas and Wireless Propagation Letters, vol. 15, pp. 634-637, 2016.</a:t>
            </a:r>
            <a:endParaRPr lang="zh-CN" altLang="en-US" sz="1200"/>
          </a:p>
          <a:p>
            <a:endParaRPr lang="zh-CN" altLang="en-US" sz="1200"/>
          </a:p>
          <a:p>
            <a:r>
              <a:rPr lang="zh-CN" altLang="en-US" sz="1200"/>
              <a:t>[4]</a:t>
            </a:r>
            <a:r>
              <a:rPr lang="en-US" altLang="zh-CN" sz="1200"/>
              <a:t>  </a:t>
            </a:r>
            <a:r>
              <a:rPr lang="zh-CN" altLang="en-US" sz="1200"/>
              <a:t>Z. Chen and Z. Y. Ping, “24-GHz microstrip grid array antenna for automotive radars application,” 2015 IEEE 5th Asia-Pacific Con-ference on Synthetic Aperture Radar (APSAR), 2015, pp. 125-127.</a:t>
            </a:r>
            <a:endParaRPr lang="zh-CN" altLang="en-US" sz="1200"/>
          </a:p>
          <a:p>
            <a:endParaRPr lang="zh-CN" altLang="en-US" sz="1200"/>
          </a:p>
          <a:p>
            <a:r>
              <a:rPr lang="zh-CN" altLang="en-US" sz="1200"/>
              <a:t>[5]</a:t>
            </a:r>
            <a:r>
              <a:rPr lang="en-US" altLang="zh-CN" sz="1200"/>
              <a:t>  </a:t>
            </a:r>
            <a:r>
              <a:rPr lang="zh-CN" altLang="en-US" sz="1200"/>
              <a:t>M. Sun, et al. “Antenna and method of forming the same,” US20200358205A1.</a:t>
            </a:r>
            <a:endParaRPr lang="zh-CN" altLang="en-US" sz="1200"/>
          </a:p>
          <a:p>
            <a:endParaRPr lang="zh-CN" altLang="en-US" sz="1200"/>
          </a:p>
          <a:p>
            <a:r>
              <a:rPr lang="zh-CN" altLang="en-US" sz="1200"/>
              <a:t>[6]</a:t>
            </a:r>
            <a:r>
              <a:rPr lang="en-US" altLang="zh-CN" sz="1200"/>
              <a:t>  </a:t>
            </a:r>
            <a:r>
              <a:rPr lang="zh-CN" altLang="en-US" sz="1200"/>
              <a:t>R. Gopika and C. Saha, “Millimeter Wave Grid Array Antenna for Wireless Power Transmitter,” 2019 IEEE Recent Advances in Ge-oscience and Remote Sensing : Technologies, Standards and Ap-plications (TENGARSS), 2019, pp. 54-56.</a:t>
            </a:r>
            <a:endParaRPr lang="zh-CN" altLang="en-US"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 name="文本框 10"/>
          <p:cNvSpPr txBox="1"/>
          <p:nvPr/>
        </p:nvSpPr>
        <p:spPr>
          <a:xfrm>
            <a:off x="2667000" y="1657350"/>
            <a:ext cx="3441700" cy="583565"/>
          </a:xfrm>
          <a:prstGeom prst="rect">
            <a:avLst/>
          </a:prstGeom>
          <a:noFill/>
        </p:spPr>
        <p:txBody>
          <a:bodyPr wrap="square" rtlCol="0">
            <a:spAutoFit/>
          </a:bodyPr>
          <a:p>
            <a:pPr algn="ctr"/>
            <a:r>
              <a:rPr lang="en-US" altLang="zh-CN" sz="3200">
                <a:solidFill>
                  <a:schemeClr val="bg1"/>
                </a:solidFill>
              </a:rPr>
              <a:t>Thanks for listening</a:t>
            </a:r>
            <a:endParaRPr lang="en-US" altLang="zh-CN" sz="3200">
              <a:solidFill>
                <a:schemeClr val="bg1"/>
              </a:solidFill>
            </a:endParaRPr>
          </a:p>
        </p:txBody>
      </p:sp>
      <p:sp>
        <p:nvSpPr>
          <p:cNvPr id="4" name="文本框 3"/>
          <p:cNvSpPr txBox="1"/>
          <p:nvPr/>
        </p:nvSpPr>
        <p:spPr>
          <a:xfrm>
            <a:off x="2743200" y="2419350"/>
            <a:ext cx="3441700" cy="583565"/>
          </a:xfrm>
          <a:prstGeom prst="rect">
            <a:avLst/>
          </a:prstGeom>
          <a:noFill/>
        </p:spPr>
        <p:txBody>
          <a:bodyPr wrap="square" rtlCol="0">
            <a:spAutoFit/>
          </a:bodyPr>
          <a:p>
            <a:pPr algn="ctr"/>
            <a:r>
              <a:rPr lang="en-US" altLang="zh-CN" sz="3200">
                <a:solidFill>
                  <a:schemeClr val="bg1"/>
                </a:solidFill>
              </a:rPr>
              <a:t>Q&amp;A</a:t>
            </a:r>
            <a:endParaRPr lang="en-US" altLang="zh-CN" sz="320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408"/>
            <a:ext cx="3530600" cy="528320"/>
          </a:xfrm>
          <a:prstGeom prst="rect">
            <a:avLst/>
          </a:prstGeom>
        </p:spPr>
        <p:txBody>
          <a:bodyPr vert="horz" wrap="square" lIns="0" tIns="12700" rIns="0" bIns="0" rtlCol="0">
            <a:spAutoFit/>
          </a:bodyPr>
          <a:lstStyle/>
          <a:p>
            <a:pPr marL="12700">
              <a:lnSpc>
                <a:spcPct val="100000"/>
              </a:lnSpc>
              <a:spcBef>
                <a:spcPts val="100"/>
              </a:spcBef>
            </a:pPr>
            <a:r>
              <a:rPr spc="-55" dirty="0"/>
              <a:t>Table </a:t>
            </a:r>
            <a:r>
              <a:rPr dirty="0"/>
              <a:t>of</a:t>
            </a:r>
            <a:r>
              <a:rPr spc="-50" dirty="0"/>
              <a:t> </a:t>
            </a:r>
            <a:r>
              <a:rPr spc="-5" dirty="0"/>
              <a:t>Contents</a:t>
            </a:r>
            <a:endParaRPr spc="-5" dirty="0"/>
          </a:p>
        </p:txBody>
      </p:sp>
      <p:sp>
        <p:nvSpPr>
          <p:cNvPr id="4" name="object 4"/>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5" name="object 5"/>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3" name="object 3"/>
          <p:cNvSpPr txBox="1"/>
          <p:nvPr/>
        </p:nvSpPr>
        <p:spPr>
          <a:xfrm>
            <a:off x="914400" y="1200150"/>
            <a:ext cx="3785870" cy="2959100"/>
          </a:xfrm>
          <a:prstGeom prst="rect">
            <a:avLst/>
          </a:prstGeom>
        </p:spPr>
        <p:txBody>
          <a:bodyPr vert="horz" wrap="square" lIns="0" tIns="35560" rIns="0" bIns="0" rtlCol="0">
            <a:spAutoFit/>
          </a:bodyPr>
          <a:lstStyle/>
          <a:p>
            <a:pPr marL="355600" indent="-342900">
              <a:lnSpc>
                <a:spcPct val="100000"/>
              </a:lnSpc>
              <a:spcBef>
                <a:spcPts val="180"/>
              </a:spcBef>
              <a:buAutoNum type="arabicPeriod"/>
              <a:tabLst>
                <a:tab pos="354965" algn="l"/>
                <a:tab pos="355600" algn="l"/>
              </a:tabLst>
            </a:pPr>
            <a:r>
              <a:rPr lang="en-US" sz="2000" dirty="0">
                <a:solidFill>
                  <a:srgbClr val="004282"/>
                </a:solidFill>
                <a:latin typeface="Arial" panose="020B0604020202020204"/>
                <a:cs typeface="Arial" panose="020B0604020202020204"/>
              </a:rPr>
              <a:t>Introduction</a:t>
            </a:r>
            <a:endParaRPr lang="en-US" sz="2000" dirty="0">
              <a:solidFill>
                <a:srgbClr val="004282"/>
              </a:solidFill>
              <a:latin typeface="Arial" panose="020B0604020202020204"/>
              <a:cs typeface="Arial" panose="020B0604020202020204"/>
            </a:endParaRPr>
          </a:p>
          <a:p>
            <a:pPr marL="355600" indent="-342900">
              <a:lnSpc>
                <a:spcPct val="100000"/>
              </a:lnSpc>
              <a:spcBef>
                <a:spcPts val="180"/>
              </a:spcBef>
              <a:buAutoNum type="arabicPeriod"/>
              <a:tabLst>
                <a:tab pos="354965" algn="l"/>
                <a:tab pos="355600" algn="l"/>
              </a:tabLst>
            </a:pPr>
            <a:endParaRPr lang="en-US" sz="2000" dirty="0">
              <a:solidFill>
                <a:srgbClr val="004282"/>
              </a:solidFill>
              <a:latin typeface="Arial" panose="020B0604020202020204"/>
              <a:cs typeface="Arial" panose="020B0604020202020204"/>
            </a:endParaRPr>
          </a:p>
          <a:p>
            <a:pPr marL="355600" indent="-342900">
              <a:lnSpc>
                <a:spcPct val="100000"/>
              </a:lnSpc>
              <a:spcBef>
                <a:spcPts val="180"/>
              </a:spcBef>
              <a:buAutoNum type="arabicPeriod"/>
              <a:tabLst>
                <a:tab pos="354965" algn="l"/>
                <a:tab pos="355600" algn="l"/>
              </a:tabLst>
            </a:pPr>
            <a:r>
              <a:rPr lang="en-US" sz="2000" dirty="0">
                <a:solidFill>
                  <a:srgbClr val="004282"/>
                </a:solidFill>
                <a:latin typeface="Arial" panose="020B0604020202020204"/>
                <a:cs typeface="Arial" panose="020B0604020202020204"/>
              </a:rPr>
              <a:t>GAA Structure</a:t>
            </a:r>
            <a:endParaRPr lang="en-US" sz="2000" dirty="0">
              <a:solidFill>
                <a:srgbClr val="004282"/>
              </a:solidFill>
              <a:latin typeface="Arial" panose="020B0604020202020204"/>
              <a:cs typeface="Arial" panose="020B0604020202020204"/>
            </a:endParaRPr>
          </a:p>
          <a:p>
            <a:pPr marL="355600" indent="-342900">
              <a:lnSpc>
                <a:spcPct val="100000"/>
              </a:lnSpc>
              <a:spcBef>
                <a:spcPts val="180"/>
              </a:spcBef>
              <a:buAutoNum type="arabicPeriod"/>
              <a:tabLst>
                <a:tab pos="354965" algn="l"/>
                <a:tab pos="355600" algn="l"/>
              </a:tabLst>
            </a:pPr>
            <a:endParaRPr lang="en-US" sz="2000" dirty="0">
              <a:solidFill>
                <a:srgbClr val="004282"/>
              </a:solidFill>
              <a:latin typeface="Arial" panose="020B0604020202020204"/>
              <a:cs typeface="Arial" panose="020B0604020202020204"/>
            </a:endParaRPr>
          </a:p>
          <a:p>
            <a:pPr marL="355600" indent="-342900">
              <a:lnSpc>
                <a:spcPct val="100000"/>
              </a:lnSpc>
              <a:spcBef>
                <a:spcPts val="180"/>
              </a:spcBef>
              <a:buAutoNum type="arabicPeriod"/>
              <a:tabLst>
                <a:tab pos="354965" algn="l"/>
                <a:tab pos="355600" algn="l"/>
              </a:tabLst>
            </a:pPr>
            <a:r>
              <a:rPr lang="en-US" sz="2000" dirty="0">
                <a:solidFill>
                  <a:srgbClr val="004282"/>
                </a:solidFill>
                <a:latin typeface="Arial" panose="020B0604020202020204"/>
                <a:cs typeface="Arial" panose="020B0604020202020204"/>
              </a:rPr>
              <a:t>Optimization steps</a:t>
            </a:r>
            <a:endParaRPr lang="en-US" sz="2000" dirty="0">
              <a:solidFill>
                <a:srgbClr val="004282"/>
              </a:solidFill>
              <a:latin typeface="Arial" panose="020B0604020202020204"/>
              <a:cs typeface="Arial" panose="020B0604020202020204"/>
            </a:endParaRPr>
          </a:p>
          <a:p>
            <a:pPr marL="355600" indent="-342900">
              <a:lnSpc>
                <a:spcPct val="100000"/>
              </a:lnSpc>
              <a:spcBef>
                <a:spcPts val="180"/>
              </a:spcBef>
              <a:buAutoNum type="arabicPeriod"/>
              <a:tabLst>
                <a:tab pos="354965" algn="l"/>
                <a:tab pos="355600" algn="l"/>
              </a:tabLst>
            </a:pPr>
            <a:endParaRPr lang="en-US">
              <a:solidFill>
                <a:srgbClr val="004282"/>
              </a:solidFill>
              <a:latin typeface="Arial" panose="020B0604020202020204"/>
              <a:cs typeface="Arial" panose="020B0604020202020204"/>
            </a:endParaRPr>
          </a:p>
          <a:p>
            <a:pPr marL="355600" indent="-342900" algn="l">
              <a:lnSpc>
                <a:spcPct val="100000"/>
              </a:lnSpc>
              <a:spcBef>
                <a:spcPts val="180"/>
              </a:spcBef>
              <a:buClrTx/>
              <a:buSzTx/>
              <a:buFontTx/>
              <a:buAutoNum type="arabicPeriod"/>
              <a:tabLst>
                <a:tab pos="354965" algn="l"/>
                <a:tab pos="355600" algn="l"/>
              </a:tabLst>
            </a:pPr>
            <a:r>
              <a:rPr lang="en-US" sz="2000" dirty="0">
                <a:solidFill>
                  <a:srgbClr val="004282"/>
                </a:solidFill>
                <a:latin typeface="Arial" panose="020B0604020202020204"/>
                <a:cs typeface="Arial" panose="020B0604020202020204"/>
              </a:rPr>
              <a:t>Optimization performance</a:t>
            </a:r>
            <a:endParaRPr lang="en-US" sz="2000" dirty="0">
              <a:solidFill>
                <a:srgbClr val="004282"/>
              </a:solidFill>
              <a:latin typeface="Arial" panose="020B0604020202020204"/>
              <a:cs typeface="Arial" panose="020B0604020202020204"/>
            </a:endParaRPr>
          </a:p>
          <a:p>
            <a:pPr marL="355600" indent="-342900" algn="l">
              <a:lnSpc>
                <a:spcPct val="100000"/>
              </a:lnSpc>
              <a:spcBef>
                <a:spcPts val="180"/>
              </a:spcBef>
              <a:buClrTx/>
              <a:buSzTx/>
              <a:buFontTx/>
              <a:buAutoNum type="arabicPeriod"/>
              <a:tabLst>
                <a:tab pos="354965" algn="l"/>
                <a:tab pos="355600" algn="l"/>
              </a:tabLst>
            </a:pPr>
            <a:endParaRPr lang="en-US" sz="2000" dirty="0">
              <a:solidFill>
                <a:srgbClr val="004282"/>
              </a:solidFill>
              <a:latin typeface="Arial" panose="020B0604020202020204"/>
              <a:cs typeface="Arial" panose="020B0604020202020204"/>
            </a:endParaRPr>
          </a:p>
          <a:p>
            <a:pPr marL="355600" indent="-342900" algn="l">
              <a:lnSpc>
                <a:spcPct val="100000"/>
              </a:lnSpc>
              <a:spcBef>
                <a:spcPts val="180"/>
              </a:spcBef>
              <a:buClrTx/>
              <a:buSzTx/>
              <a:buFontTx/>
              <a:buAutoNum type="arabicPeriod"/>
              <a:tabLst>
                <a:tab pos="354965" algn="l"/>
                <a:tab pos="355600" algn="l"/>
              </a:tabLst>
            </a:pPr>
            <a:r>
              <a:rPr lang="en-US" sz="2000" dirty="0">
                <a:solidFill>
                  <a:srgbClr val="004282"/>
                </a:solidFill>
                <a:latin typeface="Arial" panose="020B0604020202020204"/>
                <a:cs typeface="Arial" panose="020B0604020202020204"/>
              </a:rPr>
              <a:t>Conclusion</a:t>
            </a:r>
            <a:endParaRPr lang="en-US" sz="2000" dirty="0">
              <a:solidFill>
                <a:srgbClr val="004282"/>
              </a:solidFill>
              <a:latin typeface="Arial" panose="020B0604020202020204"/>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408"/>
            <a:ext cx="2470150" cy="520065"/>
          </a:xfrm>
          <a:prstGeom prst="rect">
            <a:avLst/>
          </a:prstGeom>
        </p:spPr>
        <p:txBody>
          <a:bodyPr vert="horz" wrap="square" lIns="0" tIns="12700" rIns="0" bIns="0" rtlCol="0">
            <a:spAutoFit/>
          </a:bodyPr>
          <a:lstStyle/>
          <a:p>
            <a:pPr marL="12700">
              <a:lnSpc>
                <a:spcPct val="100000"/>
              </a:lnSpc>
              <a:spcBef>
                <a:spcPts val="100"/>
              </a:spcBef>
            </a:pPr>
            <a:r>
              <a:rPr lang="en-US" spc="-5" dirty="0"/>
              <a:t>Introduction</a:t>
            </a:r>
            <a:endParaRPr lang="en-US" spc="-5" dirty="0"/>
          </a:p>
        </p:txBody>
      </p:sp>
      <p:sp>
        <p:nvSpPr>
          <p:cNvPr id="3" name="object 3"/>
          <p:cNvSpPr txBox="1"/>
          <p:nvPr/>
        </p:nvSpPr>
        <p:spPr>
          <a:xfrm>
            <a:off x="107442" y="574802"/>
            <a:ext cx="322580" cy="34544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01</a:t>
            </a:r>
            <a:endParaRPr sz="2100">
              <a:latin typeface="Arial" panose="020B0604020202020204"/>
              <a:cs typeface="Arial" panose="020B0604020202020204"/>
            </a:endParaRPr>
          </a:p>
        </p:txBody>
      </p:sp>
      <p:sp>
        <p:nvSpPr>
          <p:cNvPr id="6" name="object 6"/>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7" name="object 7"/>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8" name="文本框 7"/>
          <p:cNvSpPr txBox="1"/>
          <p:nvPr/>
        </p:nvSpPr>
        <p:spPr>
          <a:xfrm>
            <a:off x="381000" y="1200150"/>
            <a:ext cx="3948430" cy="2676525"/>
          </a:xfrm>
          <a:prstGeom prst="rect">
            <a:avLst/>
          </a:prstGeom>
          <a:noFill/>
        </p:spPr>
        <p:txBody>
          <a:bodyPr wrap="square" rtlCol="0" anchor="t">
            <a:spAutoFit/>
          </a:bodyPr>
          <a:p>
            <a:pPr indent="457200" algn="l" fontAlgn="auto"/>
            <a:r>
              <a:rPr lang="zh-CN" altLang="en-US" sz="1400"/>
              <a:t>The GAA was first proposed by Kraus in 1964, and some studies have been studied since then by Nakano and his group [1] and Zhang’s group [2-4]. Sun proposed a three-port GAA in 2020 [5].</a:t>
            </a:r>
            <a:endParaRPr lang="zh-CN" altLang="en-US" sz="1400"/>
          </a:p>
          <a:p>
            <a:pPr indent="457200" algn="l" fontAlgn="auto"/>
            <a:endParaRPr lang="zh-CN" altLang="en-US" sz="1400"/>
          </a:p>
          <a:p>
            <a:pPr indent="457200" algn="l">
              <a:buClrTx/>
              <a:buSzTx/>
              <a:buFontTx/>
            </a:pPr>
            <a:r>
              <a:rPr lang="zh-CN" altLang="en-US" sz="1400">
                <a:sym typeface="+mn-ea"/>
              </a:rPr>
              <a:t>Feeding at edge port - producing frequency scanning beams, which enables fast scanning 2D radar imaging applications</a:t>
            </a:r>
            <a:r>
              <a:rPr lang="en-US" altLang="zh-CN" sz="1400">
                <a:sym typeface="+mn-ea"/>
              </a:rPr>
              <a:t>.</a:t>
            </a:r>
            <a:endParaRPr lang="en-US" altLang="zh-CN" sz="1400">
              <a:sym typeface="+mn-ea"/>
            </a:endParaRPr>
          </a:p>
          <a:p>
            <a:pPr indent="457200" algn="l">
              <a:buClrTx/>
              <a:buSzTx/>
              <a:buFontTx/>
            </a:pPr>
            <a:endParaRPr lang="en-US" altLang="zh-CN" sz="1400"/>
          </a:p>
          <a:p>
            <a:pPr indent="457200" algn="l">
              <a:buClrTx/>
              <a:buSzTx/>
              <a:buFontTx/>
            </a:pPr>
            <a:r>
              <a:rPr lang="en-US" altLang="zh-CN" sz="1400">
                <a:sym typeface="+mn-ea"/>
              </a:rPr>
              <a:t>Feeding at center port - working at resonant mode thus producing boresight beams, which enables 3D radar imaging applications.</a:t>
            </a:r>
            <a:endParaRPr lang="zh-CN" altLang="en-US" sz="1400"/>
          </a:p>
        </p:txBody>
      </p:sp>
      <p:pic>
        <p:nvPicPr>
          <p:cNvPr id="13" name="图片 12"/>
          <p:cNvPicPr>
            <a:picLocks noChangeAspect="1"/>
          </p:cNvPicPr>
          <p:nvPr/>
        </p:nvPicPr>
        <p:blipFill>
          <a:blip r:embed="rId1"/>
          <a:stretch>
            <a:fillRect/>
          </a:stretch>
        </p:blipFill>
        <p:spPr>
          <a:xfrm>
            <a:off x="5273675" y="819150"/>
            <a:ext cx="3175814" cy="2880000"/>
          </a:xfrm>
          <a:prstGeom prst="rect">
            <a:avLst/>
          </a:prstGeom>
        </p:spPr>
      </p:pic>
      <p:sp>
        <p:nvSpPr>
          <p:cNvPr id="14" name="文本框 13"/>
          <p:cNvSpPr txBox="1"/>
          <p:nvPr/>
        </p:nvSpPr>
        <p:spPr>
          <a:xfrm>
            <a:off x="5680710" y="3714750"/>
            <a:ext cx="2475865" cy="368300"/>
          </a:xfrm>
          <a:prstGeom prst="rect">
            <a:avLst/>
          </a:prstGeom>
          <a:noFill/>
        </p:spPr>
        <p:txBody>
          <a:bodyPr wrap="square" rtlCol="0" anchor="t">
            <a:spAutoFit/>
          </a:bodyPr>
          <a:p>
            <a:pPr algn="ctr"/>
            <a:r>
              <a:rPr lang="zh-CN" altLang="en-US" sz="900"/>
              <a:t> </a:t>
            </a:r>
            <a:r>
              <a:rPr lang="en-US" altLang="zh-CN" sz="900"/>
              <a:t>Fig.1. C</a:t>
            </a:r>
            <a:r>
              <a:rPr lang="zh-CN" altLang="en-US" sz="900"/>
              <a:t>ross - sectional view of the </a:t>
            </a:r>
            <a:r>
              <a:rPr lang="en-US" altLang="zh-CN" sz="900"/>
              <a:t>GAA proposed by Sun [5]</a:t>
            </a:r>
            <a:endParaRPr lang="en-US" altLang="zh-CN" sz="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481965"/>
            <a:ext cx="5746750" cy="520065"/>
          </a:xfrm>
          <a:prstGeom prst="rect">
            <a:avLst/>
          </a:prstGeom>
        </p:spPr>
        <p:txBody>
          <a:bodyPr vert="horz" wrap="square" lIns="0" tIns="12700" rIns="0" bIns="0" rtlCol="0">
            <a:spAutoFit/>
          </a:bodyPr>
          <a:lstStyle/>
          <a:p>
            <a:pPr marL="12700">
              <a:lnSpc>
                <a:spcPct val="100000"/>
              </a:lnSpc>
              <a:spcBef>
                <a:spcPts val="100"/>
              </a:spcBef>
            </a:pPr>
            <a:r>
              <a:rPr lang="en-US" spc="-5" dirty="0"/>
              <a:t>GAA Structure</a:t>
            </a:r>
            <a:endParaRPr 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2</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pic>
        <p:nvPicPr>
          <p:cNvPr id="10" name="图片 9"/>
          <p:cNvPicPr>
            <a:picLocks noChangeAspect="1"/>
          </p:cNvPicPr>
          <p:nvPr>
            <p:custDataLst>
              <p:tags r:id="rId1"/>
            </p:custDataLst>
          </p:nvPr>
        </p:nvPicPr>
        <p:blipFill>
          <a:blip r:embed="rId2"/>
          <a:stretch>
            <a:fillRect/>
          </a:stretch>
        </p:blipFill>
        <p:spPr>
          <a:xfrm>
            <a:off x="4876800" y="514350"/>
            <a:ext cx="1859413" cy="1440000"/>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5475605" y="2495550"/>
            <a:ext cx="2973750" cy="1260000"/>
          </a:xfrm>
          <a:prstGeom prst="rect">
            <a:avLst/>
          </a:prstGeom>
        </p:spPr>
      </p:pic>
      <p:sp>
        <p:nvSpPr>
          <p:cNvPr id="12" name="文本框 11"/>
          <p:cNvSpPr txBox="1"/>
          <p:nvPr/>
        </p:nvSpPr>
        <p:spPr>
          <a:xfrm>
            <a:off x="5388610" y="2153920"/>
            <a:ext cx="835660" cy="229870"/>
          </a:xfrm>
          <a:prstGeom prst="rect">
            <a:avLst/>
          </a:prstGeom>
          <a:noFill/>
        </p:spPr>
        <p:txBody>
          <a:bodyPr wrap="square" rtlCol="0">
            <a:spAutoFit/>
          </a:bodyPr>
          <a:p>
            <a:pPr algn="ctr"/>
            <a:r>
              <a:rPr lang="en-US" altLang="zh-CN" sz="900"/>
              <a:t>(a)</a:t>
            </a:r>
            <a:endParaRPr lang="en-US" altLang="zh-CN" sz="900"/>
          </a:p>
        </p:txBody>
      </p:sp>
      <p:sp>
        <p:nvSpPr>
          <p:cNvPr id="13" name="文本框 12"/>
          <p:cNvSpPr txBox="1"/>
          <p:nvPr>
            <p:custDataLst>
              <p:tags r:id="rId5"/>
            </p:custDataLst>
          </p:nvPr>
        </p:nvSpPr>
        <p:spPr>
          <a:xfrm>
            <a:off x="7548245" y="2153920"/>
            <a:ext cx="835660" cy="229870"/>
          </a:xfrm>
          <a:prstGeom prst="rect">
            <a:avLst/>
          </a:prstGeom>
          <a:noFill/>
        </p:spPr>
        <p:txBody>
          <a:bodyPr wrap="square" rtlCol="0">
            <a:spAutoFit/>
          </a:bodyPr>
          <a:p>
            <a:pPr algn="ctr"/>
            <a:r>
              <a:rPr lang="en-US" altLang="zh-CN" sz="900"/>
              <a:t>(b)</a:t>
            </a:r>
            <a:endParaRPr lang="en-US" altLang="zh-CN" sz="900"/>
          </a:p>
        </p:txBody>
      </p:sp>
      <p:sp>
        <p:nvSpPr>
          <p:cNvPr id="14" name="文本框 13"/>
          <p:cNvSpPr txBox="1"/>
          <p:nvPr>
            <p:custDataLst>
              <p:tags r:id="rId6"/>
            </p:custDataLst>
          </p:nvPr>
        </p:nvSpPr>
        <p:spPr>
          <a:xfrm>
            <a:off x="5021580" y="4019550"/>
            <a:ext cx="3783330" cy="368300"/>
          </a:xfrm>
          <a:prstGeom prst="rect">
            <a:avLst/>
          </a:prstGeom>
          <a:noFill/>
        </p:spPr>
        <p:txBody>
          <a:bodyPr wrap="square" rtlCol="0">
            <a:spAutoFit/>
          </a:bodyPr>
          <a:p>
            <a:pPr algn="ctr"/>
            <a:r>
              <a:rPr lang="en-US" altLang="zh-CN" sz="900"/>
              <a:t>Fig.2. Structure of 60GHz three-port GAA:  (a) </a:t>
            </a:r>
            <a:r>
              <a:rPr lang="en-US" altLang="zh-CN" sz="900">
                <a:sym typeface="+mn-ea"/>
              </a:rPr>
              <a:t>the top view before optimization, </a:t>
            </a:r>
            <a:r>
              <a:rPr lang="en-US" altLang="zh-CN" sz="900"/>
              <a:t>(b)</a:t>
            </a:r>
            <a:r>
              <a:rPr lang="en-US" altLang="zh-CN" sz="900">
                <a:sym typeface="+mn-ea"/>
              </a:rPr>
              <a:t> the cross-section,</a:t>
            </a:r>
            <a:r>
              <a:rPr lang="en-US" altLang="zh-CN" sz="900"/>
              <a:t> (c) the bottom view.</a:t>
            </a:r>
            <a:endParaRPr lang="en-US" altLang="zh-CN" sz="900"/>
          </a:p>
        </p:txBody>
      </p:sp>
      <p:pic>
        <p:nvPicPr>
          <p:cNvPr id="16" name="图片 15"/>
          <p:cNvPicPr>
            <a:picLocks noChangeAspect="1"/>
          </p:cNvPicPr>
          <p:nvPr>
            <p:custDataLst>
              <p:tags r:id="rId7"/>
            </p:custDataLst>
          </p:nvPr>
        </p:nvPicPr>
        <p:blipFill>
          <a:blip r:embed="rId8"/>
          <a:stretch>
            <a:fillRect/>
          </a:stretch>
        </p:blipFill>
        <p:spPr>
          <a:xfrm>
            <a:off x="7086600" y="514350"/>
            <a:ext cx="1758025" cy="1620000"/>
          </a:xfrm>
          <a:prstGeom prst="rect">
            <a:avLst/>
          </a:prstGeom>
        </p:spPr>
      </p:pic>
      <mc:AlternateContent xmlns:mc="http://schemas.openxmlformats.org/markup-compatibility/2006">
        <mc:Choice xmlns:a14="http://schemas.microsoft.com/office/drawing/2010/main" Requires="a14">
          <p:sp>
            <p:nvSpPr>
              <p:cNvPr id="17" name="文本框 16"/>
              <p:cNvSpPr txBox="1"/>
              <p:nvPr/>
            </p:nvSpPr>
            <p:spPr>
              <a:xfrm>
                <a:off x="222250" y="1200150"/>
                <a:ext cx="4504055" cy="3322955"/>
              </a:xfrm>
              <a:prstGeom prst="rect">
                <a:avLst/>
              </a:prstGeom>
              <a:noFill/>
            </p:spPr>
            <p:txBody>
              <a:bodyPr wrap="square" rtlCol="0" anchor="t">
                <a:spAutoFit/>
              </a:bodyPr>
              <a:p>
                <a:pPr indent="457200" fontAlgn="auto"/>
                <a:r>
                  <a:rPr lang="zh-CN" altLang="en-US" sz="1400"/>
                  <a:t>Fig.</a:t>
                </a:r>
                <a:r>
                  <a:rPr lang="en-US" altLang="zh-CN" sz="1400"/>
                  <a:t>2.</a:t>
                </a:r>
                <a:r>
                  <a:rPr lang="zh-CN" altLang="en-US" sz="1400"/>
                  <a:t> shows the </a:t>
                </a:r>
                <a:r>
                  <a:rPr lang="zh-CN" altLang="en-US" sz="1400">
                    <a:sym typeface="+mn-ea"/>
                  </a:rPr>
                  <a:t>top view of 60GHz three-port</a:t>
                </a:r>
                <a:r>
                  <a:rPr lang="en-US" altLang="zh-CN" sz="1400">
                    <a:sym typeface="+mn-ea"/>
                  </a:rPr>
                  <a:t> </a:t>
                </a:r>
                <a:r>
                  <a:rPr lang="zh-CN" altLang="en-US" sz="1400">
                    <a:sym typeface="+mn-ea"/>
                  </a:rPr>
                  <a:t>GAA before optimization</a:t>
                </a:r>
                <a:r>
                  <a:rPr lang="en-US" altLang="zh-CN" sz="1400">
                    <a:sym typeface="+mn-ea"/>
                  </a:rPr>
                  <a:t>, </a:t>
                </a:r>
                <a:r>
                  <a:rPr lang="zh-CN" altLang="en-US" sz="1400">
                    <a:sym typeface="+mn-ea"/>
                  </a:rPr>
                  <a:t>cross-section</a:t>
                </a:r>
                <a:r>
                  <a:rPr lang="en-US" altLang="zh-CN" sz="1400">
                    <a:sym typeface="+mn-ea"/>
                  </a:rPr>
                  <a:t> and </a:t>
                </a:r>
                <a:r>
                  <a:rPr lang="zh-CN" altLang="en-US" sz="1400"/>
                  <a:t>bottom view of the GAA. </a:t>
                </a:r>
                <a:endParaRPr lang="zh-CN" altLang="en-US" sz="1400"/>
              </a:p>
              <a:p>
                <a:pPr indent="457200" fontAlgn="auto"/>
                <a:endParaRPr lang="zh-CN" altLang="en-US" sz="1400"/>
              </a:p>
              <a:p>
                <a:pPr indent="457200" fontAlgn="auto"/>
                <a:r>
                  <a:rPr lang="zh-CN" altLang="en-US" sz="1400"/>
                  <a:t>Rogers 3003 is used for PCB substrate. The microstrip GAA consists of a rectangular grid of microstrip lines on a dielectric substrate, supported by a metallic ground plane. It is fed at three nodes by coaxial vias through apertures in the ground plane. </a:t>
                </a:r>
                <a:endParaRPr lang="zh-CN" altLang="en-US" sz="1400"/>
              </a:p>
              <a:p>
                <a:pPr indent="457200" fontAlgn="auto"/>
                <a:endParaRPr lang="zh-CN" altLang="en-US" sz="1400"/>
              </a:p>
              <a:p>
                <a:pPr indent="457200" fontAlgn="auto"/>
                <a:r>
                  <a:rPr lang="zh-CN" altLang="en-US" sz="1400"/>
                  <a:t>For the radiator GAA meshes as shown in Fig. </a:t>
                </a:r>
                <a:r>
                  <a:rPr lang="en-US" altLang="zh-CN" sz="1400"/>
                  <a:t>2</a:t>
                </a:r>
                <a:r>
                  <a:rPr lang="zh-CN" altLang="en-US" sz="1400"/>
                  <a:t>(</a:t>
                </a:r>
                <a:r>
                  <a:rPr lang="en-US" altLang="zh-CN" sz="1400"/>
                  <a:t>a</a:t>
                </a:r>
                <a:r>
                  <a:rPr lang="zh-CN" altLang="en-US" sz="1400"/>
                  <a:t>) </a:t>
                </a:r>
                <a14:m>
                  <m:oMath xmlns:m="http://schemas.openxmlformats.org/officeDocument/2006/math">
                    <m:r>
                      <a:rPr lang="en-US" altLang="zh-CN" sz="1400" i="1">
                        <a:latin typeface="Cambria Math" panose="02040503050406030204" charset="0"/>
                        <a:cs typeface="Cambria Math" panose="02040503050406030204" charset="0"/>
                      </a:rPr>
                      <m:t>𝑙</m:t>
                    </m:r>
                  </m:oMath>
                </a14:m>
                <a:r>
                  <a:rPr lang="zh-CN" altLang="en-US" sz="1400"/>
                  <a:t> is the length of the long side, </a:t>
                </a:r>
                <a14:m>
                  <m:oMath xmlns:m="http://schemas.openxmlformats.org/officeDocument/2006/math">
                    <m:r>
                      <a:rPr lang="en-US" altLang="zh-CN" sz="1400" i="1">
                        <a:latin typeface="Cambria Math" panose="02040503050406030204" charset="0"/>
                        <a:cs typeface="Cambria Math" panose="02040503050406030204" charset="0"/>
                      </a:rPr>
                      <m:t>𝑊</m:t>
                    </m:r>
                  </m:oMath>
                </a14:m>
                <a:r>
                  <a:rPr lang="zh-CN" altLang="en-US" sz="1400"/>
                  <a:t> is the length of the short side,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oMath>
                </a14:m>
                <a:r>
                  <a:rPr lang="zh-CN" altLang="en-US" sz="1400"/>
                  <a:t> is the width of the long side,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zh-CN" altLang="en-US" sz="1400"/>
                  <a:t> is the width of the short side. Before optimization, </a:t>
                </a:r>
                <a14:m>
                  <m:oMath xmlns:m="http://schemas.openxmlformats.org/officeDocument/2006/math">
                    <m:r>
                      <a:rPr lang="en-US" altLang="zh-CN" sz="1400" i="1">
                        <a:latin typeface="Cambria Math" panose="02040503050406030204" charset="0"/>
                        <a:cs typeface="Cambria Math" panose="02040503050406030204" charset="0"/>
                      </a:rPr>
                      <m:t>𝑙</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3</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14</m:t>
                    </m:r>
                    <m:r>
                      <a:rPr lang="en-US" altLang="zh-CN" sz="1400" i="1">
                        <a:latin typeface="Cambria Math" panose="02040503050406030204" charset="0"/>
                        <a:cs typeface="Cambria Math" panose="02040503050406030204" charset="0"/>
                      </a:rPr>
                      <m:t>𝑚𝑚</m:t>
                    </m:r>
                  </m:oMath>
                </a14:m>
                <a:r>
                  <a:rPr lang="zh-CN" altLang="en-US" sz="1400"/>
                  <a:t>, </a:t>
                </a:r>
                <a14:m>
                  <m:oMath xmlns:m="http://schemas.openxmlformats.org/officeDocument/2006/math">
                    <m:r>
                      <a:rPr lang="en-US" altLang="zh-CN" sz="1400" i="1">
                        <a:latin typeface="Cambria Math" panose="02040503050406030204" charset="0"/>
                        <a:cs typeface="Cambria Math" panose="02040503050406030204" charset="0"/>
                      </a:rPr>
                      <m:t>𝑊</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1</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8</m:t>
                    </m:r>
                    <m:r>
                      <a:rPr lang="en-US" altLang="zh-CN" sz="1400" i="1">
                        <a:latin typeface="Cambria Math" panose="02040503050406030204" charset="0"/>
                        <a:cs typeface="Cambria Math" panose="02040503050406030204" charset="0"/>
                      </a:rPr>
                      <m:t>𝑚𝑚</m:t>
                    </m:r>
                  </m:oMath>
                </a14:m>
                <a:r>
                  <a:rPr lang="zh-CN" altLang="en-US" sz="1400"/>
                  <a:t>,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r>
                      <a:rPr lang="en-US" altLang="zh-CN" sz="1400" i="1">
                        <a:latin typeface="Cambria Math" panose="02040503050406030204" charset="0"/>
                        <a:cs typeface="Cambria Math" panose="02040503050406030204" charset="0"/>
                      </a:rPr>
                      <m:t>=</m:t>
                    </m:r>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0</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2</m:t>
                    </m:r>
                    <m:r>
                      <a:rPr lang="en-US" altLang="zh-CN" sz="1400" i="1">
                        <a:latin typeface="Cambria Math" panose="02040503050406030204" charset="0"/>
                        <a:cs typeface="Cambria Math" panose="02040503050406030204" charset="0"/>
                      </a:rPr>
                      <m:t>𝑚𝑚</m:t>
                    </m:r>
                  </m:oMath>
                </a14:m>
                <a:r>
                  <a:rPr lang="en-US" altLang="zh-CN" sz="1400"/>
                  <a:t>.</a:t>
                </a:r>
                <a:endParaRPr lang="en-US" altLang="zh-CN" sz="1400"/>
              </a:p>
            </p:txBody>
          </p:sp>
        </mc:Choice>
        <mc:Fallback>
          <p:sp>
            <p:nvSpPr>
              <p:cNvPr id="17" name="文本框 16"/>
              <p:cNvSpPr txBox="1">
                <a:spLocks noRot="1" noChangeAspect="1" noMove="1" noResize="1" noEditPoints="1" noAdjustHandles="1" noChangeArrowheads="1" noChangeShapeType="1" noTextEdit="1"/>
              </p:cNvSpPr>
              <p:nvPr/>
            </p:nvSpPr>
            <p:spPr>
              <a:xfrm>
                <a:off x="222250" y="1200150"/>
                <a:ext cx="4504055" cy="3322955"/>
              </a:xfrm>
              <a:prstGeom prst="rect">
                <a:avLst/>
              </a:prstGeom>
              <a:blipFill rotWithShape="1">
                <a:blip r:embed="rId9"/>
                <a:stretch>
                  <a:fillRect/>
                </a:stretch>
              </a:blipFill>
            </p:spPr>
            <p:txBody>
              <a:bodyPr/>
              <a:lstStyle/>
              <a:p>
                <a:r>
                  <a:rPr lang="zh-CN" altLang="en-US">
                    <a:noFill/>
                  </a:rPr>
                  <a:t> </a:t>
                </a:r>
              </a:p>
            </p:txBody>
          </p:sp>
        </mc:Fallback>
      </mc:AlternateContent>
      <p:sp>
        <p:nvSpPr>
          <p:cNvPr id="18" name="文本框 17"/>
          <p:cNvSpPr txBox="1"/>
          <p:nvPr>
            <p:custDataLst>
              <p:tags r:id="rId10"/>
            </p:custDataLst>
          </p:nvPr>
        </p:nvSpPr>
        <p:spPr>
          <a:xfrm>
            <a:off x="6495415" y="3790950"/>
            <a:ext cx="835660" cy="229870"/>
          </a:xfrm>
          <a:prstGeom prst="rect">
            <a:avLst/>
          </a:prstGeom>
          <a:noFill/>
        </p:spPr>
        <p:txBody>
          <a:bodyPr wrap="square" rtlCol="0">
            <a:spAutoFit/>
          </a:bodyPr>
          <a:p>
            <a:pPr algn="ctr"/>
            <a:r>
              <a:rPr lang="en-US" altLang="zh-CN" sz="900"/>
              <a:t>(c)</a:t>
            </a:r>
            <a:endParaRPr lang="en-US" altLang="zh-CN" sz="9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steps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3</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mc:AlternateContent xmlns:mc="http://schemas.openxmlformats.org/markup-compatibility/2006">
        <mc:Choice xmlns:a14="http://schemas.microsoft.com/office/drawing/2010/main" Requires="a14">
          <p:sp>
            <p:nvSpPr>
              <p:cNvPr id="14" name="文本框 13"/>
              <p:cNvSpPr txBox="1"/>
              <p:nvPr/>
            </p:nvSpPr>
            <p:spPr>
              <a:xfrm>
                <a:off x="762000" y="1504950"/>
                <a:ext cx="3443605" cy="2030095"/>
              </a:xfrm>
              <a:prstGeom prst="rect">
                <a:avLst/>
              </a:prstGeom>
              <a:noFill/>
            </p:spPr>
            <p:txBody>
              <a:bodyPr wrap="square" rtlCol="0" anchor="t">
                <a:spAutoFit/>
              </a:bodyPr>
              <a:p>
                <a:pPr indent="457200" fontAlgn="auto"/>
                <a:r>
                  <a:rPr lang="zh-CN" altLang="en-US" sz="1400"/>
                  <a:t>The width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zh-CN" altLang="en-US" sz="1400"/>
                  <a:t> is a key parameter used to control the isolation between two ports. A larger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zh-CN" altLang="en-US" sz="1400"/>
                  <a:t> results in higher isolation between Port 1 and 2 as well as Port 2 and 3 and a higher antenna gain [3]. </a:t>
                </a:r>
                <a:endParaRPr lang="zh-CN" altLang="en-US" sz="1400"/>
              </a:p>
              <a:p>
                <a:pPr indent="457200" fontAlgn="auto"/>
                <a:endParaRPr lang="zh-CN" altLang="en-US" sz="1400"/>
              </a:p>
              <a:p>
                <a:pPr indent="457200" fontAlgn="auto"/>
                <a:r>
                  <a:rPr lang="zh-CN" altLang="en-US" sz="1400"/>
                  <a:t>In order to improve the Gain, it is important to change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zh-CN" altLang="en-US" sz="1400"/>
                  <a:t>. After comparison, choosing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0</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5</m:t>
                    </m:r>
                    <m:r>
                      <a:rPr lang="en-US" altLang="zh-CN" sz="1400" i="1">
                        <a:latin typeface="Cambria Math" panose="02040503050406030204" charset="0"/>
                        <a:cs typeface="Cambria Math" panose="02040503050406030204" charset="0"/>
                      </a:rPr>
                      <m:t>𝑚𝑚</m:t>
                    </m:r>
                  </m:oMath>
                </a14:m>
                <a:r>
                  <a:rPr lang="zh-CN" altLang="en-US" sz="1400"/>
                  <a:t> as a compromise</a:t>
                </a:r>
                <a:r>
                  <a:rPr lang="en-US" altLang="zh-CN" sz="1400"/>
                  <a:t>.</a:t>
                </a:r>
                <a:endParaRPr lang="en-US" altLang="zh-CN" sz="1400"/>
              </a:p>
            </p:txBody>
          </p:sp>
        </mc:Choice>
        <mc:Fallback>
          <p:sp>
            <p:nvSpPr>
              <p:cNvPr id="14" name="文本框 13"/>
              <p:cNvSpPr txBox="1">
                <a:spLocks noRot="1" noChangeAspect="1" noMove="1" noResize="1" noEditPoints="1" noAdjustHandles="1" noChangeArrowheads="1" noChangeShapeType="1" noTextEdit="1"/>
              </p:cNvSpPr>
              <p:nvPr/>
            </p:nvSpPr>
            <p:spPr>
              <a:xfrm>
                <a:off x="762000" y="1504950"/>
                <a:ext cx="3443605" cy="2030095"/>
              </a:xfrm>
              <a:prstGeom prst="rect">
                <a:avLst/>
              </a:prstGeom>
              <a:blipFill rotWithShape="1">
                <a:blip r:embed="rId1"/>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文本框 16"/>
              <p:cNvSpPr txBox="1"/>
              <p:nvPr/>
            </p:nvSpPr>
            <p:spPr>
              <a:xfrm>
                <a:off x="5105400" y="1198245"/>
                <a:ext cx="3348990" cy="306705"/>
              </a:xfrm>
              <a:prstGeom prst="rect">
                <a:avLst/>
              </a:prstGeom>
              <a:noFill/>
              <a:ln>
                <a:solidFill>
                  <a:srgbClr val="FF0000"/>
                </a:solidFill>
              </a:ln>
            </p:spPr>
            <p:txBody>
              <a:bodyPr wrap="square" rtlCol="0">
                <a:spAutoFit/>
              </a:bodyPr>
              <a:p>
                <a:r>
                  <a:rPr lang="zh-CN" altLang="en-US" sz="1400"/>
                  <a:t>Step 1 – </a:t>
                </a:r>
                <a:r>
                  <a:rPr lang="en-US" altLang="zh-CN" sz="1400"/>
                  <a:t>C</a:t>
                </a:r>
                <a:r>
                  <a:rPr lang="zh-CN" altLang="en-US" sz="1400"/>
                  <a:t>hange the width of short side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en-US" altLang="zh-CN" sz="1400"/>
                  <a:t>.</a:t>
                </a:r>
                <a:endParaRPr lang="en-US" altLang="zh-CN" sz="1400"/>
              </a:p>
            </p:txBody>
          </p:sp>
        </mc:Choice>
        <mc:Fallback>
          <p:sp>
            <p:nvSpPr>
              <p:cNvPr id="17" name="文本框 16"/>
              <p:cNvSpPr txBox="1">
                <a:spLocks noRot="1" noChangeAspect="1" noMove="1" noResize="1" noEditPoints="1" noAdjustHandles="1" noChangeArrowheads="1" noChangeShapeType="1" noTextEdit="1"/>
              </p:cNvSpPr>
              <p:nvPr/>
            </p:nvSpPr>
            <p:spPr>
              <a:xfrm>
                <a:off x="5105400" y="1198245"/>
                <a:ext cx="3348990" cy="306705"/>
              </a:xfrm>
              <a:prstGeom prst="rect">
                <a:avLst/>
              </a:prstGeom>
              <a:blipFill rotWithShape="1">
                <a:blip r:embed="rId2"/>
                <a:stretch>
                  <a:fillRect l="-152" t="-1656" r="-133" b="-1449"/>
                </a:stretch>
              </a:blipFill>
              <a:ln>
                <a:solidFill>
                  <a:srgbClr val="FF0000"/>
                </a:solidFill>
              </a:ln>
            </p:spPr>
            <p:txBody>
              <a:bodyPr/>
              <a:lstStyle/>
              <a:p>
                <a:r>
                  <a:rPr lang="zh-CN" altLang="en-US">
                    <a:noFill/>
                  </a:rPr>
                  <a:t> </a:t>
                </a:r>
              </a:p>
            </p:txBody>
          </p:sp>
        </mc:Fallback>
      </mc:AlternateContent>
      <p:cxnSp>
        <p:nvCxnSpPr>
          <p:cNvPr id="19" name="直接箭头连接符 18"/>
          <p:cNvCxnSpPr/>
          <p:nvPr/>
        </p:nvCxnSpPr>
        <p:spPr>
          <a:xfrm>
            <a:off x="6601460" y="1733550"/>
            <a:ext cx="0" cy="508635"/>
          </a:xfrm>
          <a:prstGeom prst="straightConnector1">
            <a:avLst/>
          </a:prstGeom>
          <a:ln>
            <a:tailEnd type="arrow" w="med" len="med"/>
          </a:ln>
        </p:spPr>
        <p:style>
          <a:lnRef idx="1">
            <a:schemeClr val="accent2"/>
          </a:lnRef>
          <a:fillRef idx="0">
            <a:schemeClr val="accent2"/>
          </a:fillRef>
          <a:effectRef idx="0">
            <a:schemeClr val="accent2"/>
          </a:effectRef>
          <a:fontRef idx="minor">
            <a:schemeClr val="tx1"/>
          </a:fontRef>
        </p:style>
      </p:cxnSp>
      <p:pic>
        <p:nvPicPr>
          <p:cNvPr id="20" name="图片 19"/>
          <p:cNvPicPr>
            <a:picLocks noChangeAspect="1"/>
          </p:cNvPicPr>
          <p:nvPr>
            <p:custDataLst>
              <p:tags r:id="rId3"/>
            </p:custDataLst>
          </p:nvPr>
        </p:nvPicPr>
        <p:blipFill>
          <a:blip r:embed="rId4"/>
          <a:stretch>
            <a:fillRect/>
          </a:stretch>
        </p:blipFill>
        <p:spPr>
          <a:xfrm>
            <a:off x="5791200" y="2419350"/>
            <a:ext cx="1581150" cy="1333500"/>
          </a:xfrm>
          <a:prstGeom prst="rect">
            <a:avLst/>
          </a:prstGeom>
        </p:spPr>
      </p:pic>
      <mc:AlternateContent xmlns:mc="http://schemas.openxmlformats.org/markup-compatibility/2006">
        <mc:Choice xmlns:a14="http://schemas.microsoft.com/office/drawing/2010/main" Requires="a14">
          <p:sp>
            <p:nvSpPr>
              <p:cNvPr id="21" name="文本框 20"/>
              <p:cNvSpPr txBox="1"/>
              <p:nvPr>
                <p:custDataLst>
                  <p:tags r:id="rId5"/>
                </p:custDataLst>
              </p:nvPr>
            </p:nvSpPr>
            <p:spPr>
              <a:xfrm>
                <a:off x="5363845" y="3867150"/>
                <a:ext cx="2475865" cy="229870"/>
              </a:xfrm>
              <a:prstGeom prst="rect">
                <a:avLst/>
              </a:prstGeom>
              <a:noFill/>
            </p:spPr>
            <p:txBody>
              <a:bodyPr wrap="square" rtlCol="0" anchor="t">
                <a:spAutoFit/>
              </a:bodyPr>
              <a:p>
                <a:pPr algn="ctr"/>
                <a:r>
                  <a:rPr lang="zh-CN" altLang="en-US" sz="900"/>
                  <a:t> </a:t>
                </a:r>
                <a:r>
                  <a:rPr lang="en-US" altLang="zh-CN" sz="900"/>
                  <a:t>Fig.3. </a:t>
                </a:r>
                <a:r>
                  <a:rPr sz="900"/>
                  <a:t>Schematic diagram of </a:t>
                </a:r>
                <a14:m>
                  <m:oMath xmlns:m="http://schemas.openxmlformats.org/officeDocument/2006/math">
                    <m:sSub>
                      <m:sSubPr>
                        <m:ctrlPr>
                          <a:rPr lang="en-US" sz="900" i="1">
                            <a:latin typeface="Cambria Math" panose="02040503050406030204" charset="0"/>
                            <a:cs typeface="Cambria Math" panose="02040503050406030204" charset="0"/>
                          </a:rPr>
                        </m:ctrlPr>
                      </m:sSubPr>
                      <m:e>
                        <m:r>
                          <a:rPr lang="en-US" sz="900" i="1">
                            <a:latin typeface="Cambria Math" panose="02040503050406030204" charset="0"/>
                            <a:cs typeface="Cambria Math" panose="02040503050406030204" charset="0"/>
                          </a:rPr>
                          <m:t>𝑤</m:t>
                        </m:r>
                      </m:e>
                      <m:sub>
                        <m:r>
                          <a:rPr lang="en-US" sz="900" i="1">
                            <a:latin typeface="Cambria Math" panose="02040503050406030204" charset="0"/>
                            <a:cs typeface="Cambria Math" panose="02040503050406030204" charset="0"/>
                          </a:rPr>
                          <m:t>𝑤</m:t>
                        </m:r>
                      </m:sub>
                    </m:sSub>
                  </m:oMath>
                </a14:m>
                <a:r>
                  <a:rPr lang="en-US" sz="900"/>
                  <a:t>.</a:t>
                </a:r>
                <a:endParaRPr lang="en-US" sz="900"/>
              </a:p>
            </p:txBody>
          </p:sp>
        </mc:Choice>
        <mc:Fallback>
          <p:sp>
            <p:nvSpPr>
              <p:cNvPr id="21" name="文本框 20"/>
              <p:cNvSpPr txBox="1">
                <a:spLocks noRot="1" noChangeAspect="1" noMove="1" noResize="1" noEditPoints="1" noAdjustHandles="1" noChangeArrowheads="1" noChangeShapeType="1" noTextEdit="1"/>
              </p:cNvSpPr>
              <p:nvPr>
                <p:custDataLst>
                  <p:tags r:id="rId6"/>
                </p:custDataLst>
              </p:nvPr>
            </p:nvSpPr>
            <p:spPr>
              <a:xfrm>
                <a:off x="5363845" y="3867150"/>
                <a:ext cx="2475865" cy="229870"/>
              </a:xfrm>
              <a:prstGeom prst="rect">
                <a:avLst/>
              </a:prstGeom>
              <a:blipFill rotWithShape="1">
                <a:blip r:embed="rId7"/>
                <a:stretch>
                  <a:fillRect/>
                </a:stretch>
              </a:blipFill>
            </p:spPr>
            <p:txBody>
              <a:bodyPr/>
              <a:lstStyle/>
              <a:p>
                <a:r>
                  <a:rPr lang="zh-CN" altLang="en-US">
                    <a:noFill/>
                  </a:rPr>
                  <a:t> </a:t>
                </a:r>
              </a:p>
            </p:txBody>
          </p:sp>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steps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3</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mc:AlternateContent xmlns:mc="http://schemas.openxmlformats.org/markup-compatibility/2006">
        <mc:Choice xmlns:a14="http://schemas.microsoft.com/office/drawing/2010/main" Requires="a14">
          <p:sp>
            <p:nvSpPr>
              <p:cNvPr id="14" name="文本框 13"/>
              <p:cNvSpPr txBox="1"/>
              <p:nvPr/>
            </p:nvSpPr>
            <p:spPr>
              <a:xfrm>
                <a:off x="762000" y="1352550"/>
                <a:ext cx="3443605" cy="1814830"/>
              </a:xfrm>
              <a:prstGeom prst="rect">
                <a:avLst/>
              </a:prstGeom>
              <a:noFill/>
            </p:spPr>
            <p:txBody>
              <a:bodyPr wrap="square" rtlCol="0" anchor="t">
                <a:spAutoFit/>
              </a:bodyPr>
              <a:p>
                <a:pPr indent="457200" fontAlgn="auto"/>
                <a:r>
                  <a:rPr lang="en-US" altLang="zh-CN" sz="1400"/>
                  <a:t>The width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oMath>
                </a14:m>
                <a:r>
                  <a:rPr lang="en-US" altLang="zh-CN" sz="1400"/>
                  <a:t> controls transmission line loss and radiation from cross-polarized components [4]. The impedance matching is adjusted by changing the length of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oMath>
                </a14:m>
                <a:r>
                  <a:rPr lang="en-US" altLang="zh-CN" sz="1400"/>
                  <a:t>. </a:t>
                </a:r>
                <a:endParaRPr lang="en-US" altLang="zh-CN" sz="1400"/>
              </a:p>
              <a:p>
                <a:pPr indent="457200" fontAlgn="auto"/>
                <a:endParaRPr lang="en-US" altLang="zh-CN" sz="1400"/>
              </a:p>
              <a:p>
                <a:pPr indent="457200" fontAlgn="auto"/>
                <a:r>
                  <a:rPr lang="en-US" altLang="zh-CN" sz="1400"/>
                  <a:t>After choosing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𝑙</m:t>
                        </m:r>
                      </m:sub>
                    </m:sSub>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0</m:t>
                    </m:r>
                    <m:r>
                      <a:rPr lang="en-US" altLang="zh-CN" sz="1400" i="1">
                        <a:latin typeface="Cambria Math" panose="02040503050406030204" charset="0"/>
                        <a:cs typeface="Cambria Math" panose="02040503050406030204" charset="0"/>
                      </a:rPr>
                      <m:t>.</m:t>
                    </m:r>
                    <m:r>
                      <a:rPr lang="en-US" altLang="zh-CN" sz="1400" i="1">
                        <a:latin typeface="Cambria Math" panose="02040503050406030204" charset="0"/>
                        <a:cs typeface="Cambria Math" panose="02040503050406030204" charset="0"/>
                      </a:rPr>
                      <m:t>26</m:t>
                    </m:r>
                    <m:r>
                      <a:rPr lang="en-US" altLang="zh-CN" sz="1400" i="1">
                        <a:latin typeface="Cambria Math" panose="02040503050406030204" charset="0"/>
                        <a:cs typeface="Cambria Math" panose="02040503050406030204" charset="0"/>
                      </a:rPr>
                      <m:t>𝑚𝑚</m:t>
                    </m:r>
                  </m:oMath>
                </a14:m>
                <a:r>
                  <a:rPr lang="en-US" altLang="zh-CN" sz="1400"/>
                  <a:t>,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11</m:t>
                            </m:r>
                          </m:sub>
                        </m:sSub>
                      </m:e>
                    </m:d>
                  </m:oMath>
                </a14:m>
                <a:r>
                  <a:rPr lang="en-US" altLang="zh-CN" sz="1400"/>
                  <a:t>,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22</m:t>
                            </m:r>
                          </m:sub>
                        </m:sSub>
                      </m:e>
                    </m:d>
                  </m:oMath>
                </a14:m>
                <a:r>
                  <a:rPr lang="en-US" altLang="zh-CN" sz="1400"/>
                  <a:t>, and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33</m:t>
                            </m:r>
                          </m:sub>
                        </m:sSub>
                      </m:e>
                    </m:d>
                  </m:oMath>
                </a14:m>
                <a:r>
                  <a:rPr lang="en-US" altLang="zh-CN" sz="1400"/>
                  <a:t> have been optimized to a certain extent with Gain performance kept.</a:t>
                </a:r>
                <a:endParaRPr lang="en-US" altLang="zh-CN" sz="1400"/>
              </a:p>
            </p:txBody>
          </p:sp>
        </mc:Choice>
        <mc:Fallback>
          <p:sp>
            <p:nvSpPr>
              <p:cNvPr id="14" name="文本框 13"/>
              <p:cNvSpPr txBox="1">
                <a:spLocks noRot="1" noChangeAspect="1" noMove="1" noResize="1" noEditPoints="1" noAdjustHandles="1" noChangeArrowheads="1" noChangeShapeType="1" noTextEdit="1"/>
              </p:cNvSpPr>
              <p:nvPr/>
            </p:nvSpPr>
            <p:spPr>
              <a:xfrm>
                <a:off x="762000" y="1352550"/>
                <a:ext cx="3443605" cy="1814830"/>
              </a:xfrm>
              <a:prstGeom prst="rect">
                <a:avLst/>
              </a:prstGeom>
              <a:blipFill rotWithShape="1">
                <a:blip r:embed="rId1"/>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文本框 16"/>
              <p:cNvSpPr txBox="1"/>
              <p:nvPr/>
            </p:nvSpPr>
            <p:spPr>
              <a:xfrm>
                <a:off x="5105400" y="1198245"/>
                <a:ext cx="3348990" cy="306705"/>
              </a:xfrm>
              <a:prstGeom prst="rect">
                <a:avLst/>
              </a:prstGeom>
              <a:noFill/>
              <a:ln>
                <a:solidFill>
                  <a:srgbClr val="FF0000"/>
                </a:solidFill>
              </a:ln>
            </p:spPr>
            <p:txBody>
              <a:bodyPr wrap="square" rtlCol="0">
                <a:spAutoFit/>
              </a:bodyPr>
              <a:p>
                <a:r>
                  <a:rPr sz="1400"/>
                  <a:t>Step 2 – </a:t>
                </a:r>
                <a:r>
                  <a:rPr lang="en-US" sz="1400"/>
                  <a:t>C</a:t>
                </a:r>
                <a:r>
                  <a:rPr sz="1400"/>
                  <a:t>hange the width of long side </a:t>
                </a:r>
                <a14:m>
                  <m:oMath xmlns:m="http://schemas.openxmlformats.org/officeDocument/2006/math">
                    <m:sSub>
                      <m:sSubPr>
                        <m:ctrlPr>
                          <a:rPr lang="en-US" sz="1400" i="1">
                            <a:latin typeface="Cambria Math" panose="02040503050406030204" charset="0"/>
                            <a:cs typeface="Cambria Math" panose="02040503050406030204" charset="0"/>
                          </a:rPr>
                        </m:ctrlPr>
                      </m:sSubPr>
                      <m:e>
                        <m:r>
                          <a:rPr lang="en-US" sz="1400" i="1">
                            <a:latin typeface="Cambria Math" panose="02040503050406030204" charset="0"/>
                            <a:cs typeface="Cambria Math" panose="02040503050406030204" charset="0"/>
                          </a:rPr>
                          <m:t>𝑤</m:t>
                        </m:r>
                      </m:e>
                      <m:sub>
                        <m:r>
                          <a:rPr lang="en-US" sz="1400" i="1">
                            <a:latin typeface="Cambria Math" panose="02040503050406030204" charset="0"/>
                            <a:cs typeface="Cambria Math" panose="02040503050406030204" charset="0"/>
                          </a:rPr>
                          <m:t>𝑙</m:t>
                        </m:r>
                      </m:sub>
                    </m:sSub>
                  </m:oMath>
                </a14:m>
                <a:r>
                  <a:rPr lang="en-US" sz="1400"/>
                  <a:t>.</a:t>
                </a:r>
                <a:endParaRPr lang="en-US" sz="1400"/>
              </a:p>
            </p:txBody>
          </p:sp>
        </mc:Choice>
        <mc:Fallback>
          <p:sp>
            <p:nvSpPr>
              <p:cNvPr id="17" name="文本框 16"/>
              <p:cNvSpPr txBox="1">
                <a:spLocks noRot="1" noChangeAspect="1" noMove="1" noResize="1" noEditPoints="1" noAdjustHandles="1" noChangeArrowheads="1" noChangeShapeType="1" noTextEdit="1"/>
              </p:cNvSpPr>
              <p:nvPr/>
            </p:nvSpPr>
            <p:spPr>
              <a:xfrm>
                <a:off x="5105400" y="1198245"/>
                <a:ext cx="3348990" cy="306705"/>
              </a:xfrm>
              <a:prstGeom prst="rect">
                <a:avLst/>
              </a:prstGeom>
              <a:blipFill rotWithShape="1">
                <a:blip r:embed="rId2"/>
                <a:stretch>
                  <a:fillRect l="-152" t="-1656" r="-133" b="-1449"/>
                </a:stretch>
              </a:blipFill>
              <a:ln>
                <a:solidFill>
                  <a:srgbClr val="FF0000"/>
                </a:solidFill>
              </a:ln>
            </p:spPr>
            <p:txBody>
              <a:bodyPr/>
              <a:lstStyle/>
              <a:p>
                <a:r>
                  <a:rPr lang="zh-CN" altLang="en-US">
                    <a:noFill/>
                  </a:rPr>
                  <a:t> </a:t>
                </a:r>
              </a:p>
            </p:txBody>
          </p:sp>
        </mc:Fallback>
      </mc:AlternateContent>
      <p:cxnSp>
        <p:nvCxnSpPr>
          <p:cNvPr id="19" name="直接箭头连接符 18"/>
          <p:cNvCxnSpPr/>
          <p:nvPr/>
        </p:nvCxnSpPr>
        <p:spPr>
          <a:xfrm>
            <a:off x="6601460" y="1733550"/>
            <a:ext cx="0" cy="508635"/>
          </a:xfrm>
          <a:prstGeom prst="straightConnector1">
            <a:avLst/>
          </a:prstGeom>
          <a:ln>
            <a:tailEnd type="arrow" w="med" len="med"/>
          </a:ln>
        </p:spPr>
        <p:style>
          <a:lnRef idx="1">
            <a:schemeClr val="accent2"/>
          </a:lnRef>
          <a:fillRef idx="0">
            <a:schemeClr val="accent2"/>
          </a:fillRef>
          <a:effectRef idx="0">
            <a:schemeClr val="accent2"/>
          </a:effectRef>
          <a:fontRef idx="minor">
            <a:schemeClr val="tx1"/>
          </a:fontRef>
        </p:style>
      </p:cxnSp>
      <mc:AlternateContent xmlns:mc="http://schemas.openxmlformats.org/markup-compatibility/2006">
        <mc:Choice xmlns:a14="http://schemas.microsoft.com/office/drawing/2010/main" Requires="a14">
          <p:sp>
            <p:nvSpPr>
              <p:cNvPr id="21" name="文本框 20"/>
              <p:cNvSpPr txBox="1"/>
              <p:nvPr>
                <p:custDataLst>
                  <p:tags r:id="rId3"/>
                </p:custDataLst>
              </p:nvPr>
            </p:nvSpPr>
            <p:spPr>
              <a:xfrm>
                <a:off x="5363845" y="3691890"/>
                <a:ext cx="2475865" cy="229870"/>
              </a:xfrm>
              <a:prstGeom prst="rect">
                <a:avLst/>
              </a:prstGeom>
              <a:noFill/>
            </p:spPr>
            <p:txBody>
              <a:bodyPr wrap="square" rtlCol="0" anchor="t">
                <a:spAutoFit/>
              </a:bodyPr>
              <a:p>
                <a:pPr algn="ctr"/>
                <a:r>
                  <a:rPr lang="zh-CN" altLang="en-US" sz="900"/>
                  <a:t> </a:t>
                </a:r>
                <a:r>
                  <a:rPr lang="en-US" altLang="zh-CN" sz="900"/>
                  <a:t>Fig.4. </a:t>
                </a:r>
                <a:r>
                  <a:rPr sz="900"/>
                  <a:t>Schematic diagram of </a:t>
                </a:r>
                <a14:m>
                  <m:oMath xmlns:m="http://schemas.openxmlformats.org/officeDocument/2006/math">
                    <m:sSub>
                      <m:sSubPr>
                        <m:ctrlPr>
                          <a:rPr lang="en-US" sz="900" i="1">
                            <a:latin typeface="Cambria Math" panose="02040503050406030204" charset="0"/>
                            <a:cs typeface="Cambria Math" panose="02040503050406030204" charset="0"/>
                          </a:rPr>
                        </m:ctrlPr>
                      </m:sSubPr>
                      <m:e>
                        <m:r>
                          <a:rPr lang="en-US" sz="900" i="1">
                            <a:latin typeface="Cambria Math" panose="02040503050406030204" charset="0"/>
                            <a:cs typeface="Cambria Math" panose="02040503050406030204" charset="0"/>
                          </a:rPr>
                          <m:t>𝑤</m:t>
                        </m:r>
                      </m:e>
                      <m:sub>
                        <m:r>
                          <a:rPr lang="en-US" sz="900" i="1">
                            <a:latin typeface="Cambria Math" panose="02040503050406030204" charset="0"/>
                            <a:cs typeface="Cambria Math" panose="02040503050406030204" charset="0"/>
                          </a:rPr>
                          <m:t>𝑙</m:t>
                        </m:r>
                      </m:sub>
                    </m:sSub>
                  </m:oMath>
                </a14:m>
                <a:r>
                  <a:rPr lang="en-US" sz="900"/>
                  <a:t>.</a:t>
                </a:r>
                <a:endParaRPr lang="en-US" sz="900"/>
              </a:p>
            </p:txBody>
          </p:sp>
        </mc:Choice>
        <mc:Fallback>
          <p:sp>
            <p:nvSpPr>
              <p:cNvPr id="21" name="文本框 20"/>
              <p:cNvSpPr txBox="1">
                <a:spLocks noRot="1" noChangeAspect="1" noMove="1" noResize="1" noEditPoints="1" noAdjustHandles="1" noChangeArrowheads="1" noChangeShapeType="1" noTextEdit="1"/>
              </p:cNvSpPr>
              <p:nvPr>
                <p:custDataLst>
                  <p:tags r:id="rId4"/>
                </p:custDataLst>
              </p:nvPr>
            </p:nvSpPr>
            <p:spPr>
              <a:xfrm>
                <a:off x="5363845" y="3691890"/>
                <a:ext cx="2475865" cy="229870"/>
              </a:xfrm>
              <a:prstGeom prst="rect">
                <a:avLst/>
              </a:prstGeom>
              <a:blipFill rotWithShape="1">
                <a:blip r:embed="rId5"/>
                <a:stretch>
                  <a:fillRect/>
                </a:stretch>
              </a:blipFill>
            </p:spPr>
            <p:txBody>
              <a:bodyPr/>
              <a:lstStyle/>
              <a:p>
                <a:r>
                  <a:rPr lang="zh-CN" altLang="en-US">
                    <a:noFill/>
                  </a:rPr>
                  <a:t> </a:t>
                </a:r>
              </a:p>
            </p:txBody>
          </p:sp>
        </mc:Fallback>
      </mc:AlternateContent>
      <p:pic>
        <p:nvPicPr>
          <p:cNvPr id="4" name="图片 3"/>
          <p:cNvPicPr>
            <a:picLocks noChangeAspect="1"/>
          </p:cNvPicPr>
          <p:nvPr>
            <p:custDataLst>
              <p:tags r:id="rId6"/>
            </p:custDataLst>
          </p:nvPr>
        </p:nvPicPr>
        <p:blipFill>
          <a:blip r:embed="rId7"/>
          <a:stretch>
            <a:fillRect/>
          </a:stretch>
        </p:blipFill>
        <p:spPr>
          <a:xfrm>
            <a:off x="5715000" y="2419350"/>
            <a:ext cx="1714500" cy="10953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steps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3</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mc:AlternateContent xmlns:mc="http://schemas.openxmlformats.org/markup-compatibility/2006">
        <mc:Choice xmlns:a14="http://schemas.microsoft.com/office/drawing/2010/main" Requires="a14">
          <p:sp>
            <p:nvSpPr>
              <p:cNvPr id="14" name="文本框 13"/>
              <p:cNvSpPr txBox="1"/>
              <p:nvPr/>
            </p:nvSpPr>
            <p:spPr>
              <a:xfrm>
                <a:off x="762000" y="1352550"/>
                <a:ext cx="3443605" cy="2030095"/>
              </a:xfrm>
              <a:prstGeom prst="rect">
                <a:avLst/>
              </a:prstGeom>
              <a:noFill/>
            </p:spPr>
            <p:txBody>
              <a:bodyPr wrap="square" rtlCol="0" anchor="t">
                <a:spAutoFit/>
              </a:bodyPr>
              <a:p>
                <a:pPr indent="457200" fontAlgn="auto"/>
                <a:r>
                  <a:rPr lang="en-US" altLang="zh-CN" sz="1400"/>
                  <a:t>Stubs are added to better match the input impedance to 50Ω as varied with locations. To maintain structural symmetry, matching stubs are symmetrical in the y-direction [6]. </a:t>
                </a:r>
                <a:endParaRPr lang="en-US" altLang="zh-CN" sz="1400"/>
              </a:p>
              <a:p>
                <a:pPr indent="457200" fontAlgn="auto"/>
                <a:endParaRPr lang="en-US" altLang="zh-CN" sz="1400"/>
              </a:p>
              <a:p>
                <a:pPr indent="457200" fontAlgn="auto"/>
                <a:r>
                  <a:rPr lang="en-US" altLang="zh-CN" sz="1400"/>
                  <a:t>After adding matching stubs,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11</m:t>
                            </m:r>
                          </m:sub>
                        </m:sSub>
                      </m:e>
                    </m:d>
                  </m:oMath>
                </a14:m>
                <a:r>
                  <a:rPr lang="en-US" altLang="zh-CN" sz="1400"/>
                  <a:t>,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22</m:t>
                            </m:r>
                          </m:sub>
                        </m:sSub>
                      </m:e>
                    </m:d>
                  </m:oMath>
                </a14:m>
                <a:r>
                  <a:rPr lang="en-US" altLang="zh-CN" sz="1400"/>
                  <a:t> and </a:t>
                </a:r>
                <a14:m>
                  <m:oMath xmlns:m="http://schemas.openxmlformats.org/officeDocument/2006/math">
                    <m:d>
                      <m:dPr>
                        <m:begChr m:val="|"/>
                        <m:endChr m:val="|"/>
                        <m:ctrlPr>
                          <a:rPr lang="en-US" altLang="zh-CN" sz="1400" i="1">
                            <a:latin typeface="Cambria Math" panose="02040503050406030204" charset="0"/>
                            <a:cs typeface="Cambria Math" panose="02040503050406030204" charset="0"/>
                          </a:rPr>
                        </m:ctrlPr>
                      </m:dPr>
                      <m:e>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33</m:t>
                            </m:r>
                          </m:sub>
                        </m:sSub>
                      </m:e>
                    </m:d>
                  </m:oMath>
                </a14:m>
                <a:r>
                  <a:rPr lang="en-US" altLang="zh-CN" sz="1400"/>
                  <a:t> have been significantly improved while Gain performance kept.</a:t>
                </a:r>
                <a:endParaRPr lang="en-US" altLang="zh-CN" sz="1400"/>
              </a:p>
            </p:txBody>
          </p:sp>
        </mc:Choice>
        <mc:Fallback>
          <p:sp>
            <p:nvSpPr>
              <p:cNvPr id="14" name="文本框 13"/>
              <p:cNvSpPr txBox="1">
                <a:spLocks noRot="1" noChangeAspect="1" noMove="1" noResize="1" noEditPoints="1" noAdjustHandles="1" noChangeArrowheads="1" noChangeShapeType="1" noTextEdit="1"/>
              </p:cNvSpPr>
              <p:nvPr/>
            </p:nvSpPr>
            <p:spPr>
              <a:xfrm>
                <a:off x="762000" y="1352550"/>
                <a:ext cx="3443605" cy="2030095"/>
              </a:xfrm>
              <a:prstGeom prst="rect">
                <a:avLst/>
              </a:prstGeom>
              <a:blipFill rotWithShape="1">
                <a:blip r:embed="rId1"/>
                <a:stretch>
                  <a:fillRect/>
                </a:stretch>
              </a:blipFill>
            </p:spPr>
            <p:txBody>
              <a:bodyPr/>
              <a:lstStyle/>
              <a:p>
                <a:r>
                  <a:rPr lang="zh-CN" altLang="en-US">
                    <a:noFill/>
                  </a:rPr>
                  <a:t> </a:t>
                </a:r>
              </a:p>
            </p:txBody>
          </p:sp>
        </mc:Fallback>
      </mc:AlternateContent>
      <p:sp>
        <p:nvSpPr>
          <p:cNvPr id="17" name="文本框 16"/>
          <p:cNvSpPr txBox="1"/>
          <p:nvPr/>
        </p:nvSpPr>
        <p:spPr>
          <a:xfrm>
            <a:off x="5487670" y="1208405"/>
            <a:ext cx="2228215" cy="306705"/>
          </a:xfrm>
          <a:prstGeom prst="rect">
            <a:avLst/>
          </a:prstGeom>
          <a:noFill/>
          <a:ln>
            <a:solidFill>
              <a:srgbClr val="FF0000"/>
            </a:solidFill>
          </a:ln>
        </p:spPr>
        <p:txBody>
          <a:bodyPr wrap="square" rtlCol="0">
            <a:spAutoFit/>
          </a:bodyPr>
          <a:p>
            <a:r>
              <a:rPr sz="1400"/>
              <a:t>Step 3 – </a:t>
            </a:r>
            <a:r>
              <a:rPr lang="en-US" sz="1400"/>
              <a:t>A</a:t>
            </a:r>
            <a:r>
              <a:rPr sz="1400"/>
              <a:t>dd matching stubs</a:t>
            </a:r>
            <a:r>
              <a:rPr lang="en-US" sz="1400"/>
              <a:t>.</a:t>
            </a:r>
            <a:endParaRPr lang="en-US" sz="1400"/>
          </a:p>
        </p:txBody>
      </p:sp>
      <p:cxnSp>
        <p:nvCxnSpPr>
          <p:cNvPr id="19" name="直接箭头连接符 18"/>
          <p:cNvCxnSpPr/>
          <p:nvPr/>
        </p:nvCxnSpPr>
        <p:spPr>
          <a:xfrm>
            <a:off x="6601460" y="1733550"/>
            <a:ext cx="0" cy="508635"/>
          </a:xfrm>
          <a:prstGeom prst="straightConnector1">
            <a:avLst/>
          </a:prstGeom>
          <a:ln>
            <a:tailEnd type="arrow" w="med" len="med"/>
          </a:ln>
        </p:spPr>
        <p:style>
          <a:lnRef idx="1">
            <a:schemeClr val="accent2"/>
          </a:lnRef>
          <a:fillRef idx="0">
            <a:schemeClr val="accent2"/>
          </a:fillRef>
          <a:effectRef idx="0">
            <a:schemeClr val="accent2"/>
          </a:effectRef>
          <a:fontRef idx="minor">
            <a:schemeClr val="tx1"/>
          </a:fontRef>
        </p:style>
      </p:cxnSp>
      <p:sp>
        <p:nvSpPr>
          <p:cNvPr id="21" name="文本框 20"/>
          <p:cNvSpPr txBox="1"/>
          <p:nvPr>
            <p:custDataLst>
              <p:tags r:id="rId2"/>
            </p:custDataLst>
          </p:nvPr>
        </p:nvSpPr>
        <p:spPr>
          <a:xfrm>
            <a:off x="5363845" y="3691890"/>
            <a:ext cx="2475865" cy="229870"/>
          </a:xfrm>
          <a:prstGeom prst="rect">
            <a:avLst/>
          </a:prstGeom>
          <a:noFill/>
        </p:spPr>
        <p:txBody>
          <a:bodyPr wrap="square" rtlCol="0" anchor="t">
            <a:spAutoFit/>
          </a:bodyPr>
          <a:p>
            <a:pPr algn="ctr"/>
            <a:r>
              <a:rPr lang="zh-CN" altLang="en-US" sz="900"/>
              <a:t> </a:t>
            </a:r>
            <a:r>
              <a:rPr lang="en-US" altLang="zh-CN" sz="900"/>
              <a:t>Fig.5. </a:t>
            </a:r>
            <a:r>
              <a:rPr sz="900"/>
              <a:t>Schematic diagram of </a:t>
            </a:r>
            <a:r>
              <a:rPr lang="en-US" sz="900"/>
              <a:t>matching stubs.</a:t>
            </a:r>
            <a:endParaRPr lang="en-US" sz="900"/>
          </a:p>
        </p:txBody>
      </p:sp>
      <p:pic>
        <p:nvPicPr>
          <p:cNvPr id="5" name="图片 4"/>
          <p:cNvPicPr>
            <a:picLocks noChangeAspect="1"/>
          </p:cNvPicPr>
          <p:nvPr>
            <p:custDataLst>
              <p:tags r:id="rId3"/>
            </p:custDataLst>
          </p:nvPr>
        </p:nvPicPr>
        <p:blipFill>
          <a:blip r:embed="rId4"/>
          <a:stretch>
            <a:fillRect/>
          </a:stretch>
        </p:blipFill>
        <p:spPr>
          <a:xfrm>
            <a:off x="4540885" y="2343150"/>
            <a:ext cx="4122137" cy="1080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steps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3</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pic>
        <p:nvPicPr>
          <p:cNvPr id="4" name="图片 3"/>
          <p:cNvPicPr>
            <a:picLocks noChangeAspect="1"/>
          </p:cNvPicPr>
          <p:nvPr>
            <p:custDataLst>
              <p:tags r:id="rId1"/>
            </p:custDataLst>
          </p:nvPr>
        </p:nvPicPr>
        <p:blipFill>
          <a:blip r:embed="rId2"/>
          <a:stretch>
            <a:fillRect/>
          </a:stretch>
        </p:blipFill>
        <p:spPr>
          <a:xfrm>
            <a:off x="762000" y="1299845"/>
            <a:ext cx="2789120" cy="2160000"/>
          </a:xfrm>
          <a:prstGeom prst="rect">
            <a:avLst/>
          </a:prstGeom>
        </p:spPr>
      </p:pic>
      <p:cxnSp>
        <p:nvCxnSpPr>
          <p:cNvPr id="6" name="直接箭头连接符 5"/>
          <p:cNvCxnSpPr/>
          <p:nvPr/>
        </p:nvCxnSpPr>
        <p:spPr>
          <a:xfrm>
            <a:off x="3962400" y="2379980"/>
            <a:ext cx="1160145" cy="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图片 6"/>
          <p:cNvPicPr/>
          <p:nvPr>
            <p:custDataLst>
              <p:tags r:id="rId3"/>
            </p:custDataLst>
          </p:nvPr>
        </p:nvPicPr>
        <p:blipFill>
          <a:blip r:embed="rId4"/>
          <a:stretch>
            <a:fillRect/>
          </a:stretch>
        </p:blipFill>
        <p:spPr>
          <a:xfrm>
            <a:off x="5410200" y="1299845"/>
            <a:ext cx="2790000" cy="2160000"/>
          </a:xfrm>
          <a:prstGeom prst="rect">
            <a:avLst/>
          </a:prstGeom>
        </p:spPr>
      </p:pic>
      <p:sp>
        <p:nvSpPr>
          <p:cNvPr id="10" name="文本框 9"/>
          <p:cNvSpPr txBox="1"/>
          <p:nvPr/>
        </p:nvSpPr>
        <p:spPr>
          <a:xfrm>
            <a:off x="2286000" y="3797300"/>
            <a:ext cx="4572000" cy="245110"/>
          </a:xfrm>
          <a:prstGeom prst="rect">
            <a:avLst/>
          </a:prstGeom>
          <a:noFill/>
        </p:spPr>
        <p:txBody>
          <a:bodyPr wrap="square" rtlCol="0" anchor="t">
            <a:spAutoFit/>
          </a:bodyPr>
          <a:p>
            <a:pPr algn="ctr"/>
            <a:r>
              <a:rPr lang="en-US" altLang="zh-CN" sz="1000"/>
              <a:t>Fig.6. </a:t>
            </a:r>
            <a:r>
              <a:rPr lang="zh-CN" altLang="en-US" sz="1000"/>
              <a:t>(</a:t>
            </a:r>
            <a:r>
              <a:rPr lang="en-US" altLang="zh-CN" sz="1000"/>
              <a:t>a</a:t>
            </a:r>
            <a:r>
              <a:rPr lang="zh-CN" altLang="en-US" sz="1000"/>
              <a:t>) the top view before optimization, (</a:t>
            </a:r>
            <a:r>
              <a:rPr lang="en-US" altLang="zh-CN" sz="1000"/>
              <a:t>b</a:t>
            </a:r>
            <a:r>
              <a:rPr lang="zh-CN" altLang="en-US" sz="1000"/>
              <a:t>) the top view after optimization</a:t>
            </a:r>
            <a:r>
              <a:rPr lang="en-US" altLang="zh-CN" sz="1000"/>
              <a:t>.</a:t>
            </a:r>
            <a:endParaRPr lang="en-US" altLang="zh-CN" sz="1000"/>
          </a:p>
        </p:txBody>
      </p:sp>
      <p:sp>
        <p:nvSpPr>
          <p:cNvPr id="12" name="文本框 11"/>
          <p:cNvSpPr txBox="1"/>
          <p:nvPr>
            <p:custDataLst>
              <p:tags r:id="rId5"/>
            </p:custDataLst>
          </p:nvPr>
        </p:nvSpPr>
        <p:spPr>
          <a:xfrm>
            <a:off x="1859280" y="348615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13" name="文本框 12"/>
          <p:cNvSpPr txBox="1"/>
          <p:nvPr>
            <p:custDataLst>
              <p:tags r:id="rId6"/>
            </p:custDataLst>
          </p:nvPr>
        </p:nvSpPr>
        <p:spPr>
          <a:xfrm>
            <a:off x="6508115" y="348615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sp>
        <p:nvSpPr>
          <p:cNvPr id="5" name="文本框 4"/>
          <p:cNvSpPr txBox="1"/>
          <p:nvPr/>
        </p:nvSpPr>
        <p:spPr>
          <a:xfrm>
            <a:off x="1384935" y="4127500"/>
            <a:ext cx="5868035" cy="368300"/>
          </a:xfrm>
          <a:prstGeom prst="rect">
            <a:avLst/>
          </a:prstGeom>
          <a:noFill/>
          <a:ln w="28575" cmpd="sng">
            <a:solidFill>
              <a:srgbClr val="FF0000"/>
            </a:solidFill>
            <a:prstDash val="solid"/>
          </a:ln>
        </p:spPr>
        <p:txBody>
          <a:bodyPr wrap="square" rtlCol="0" anchor="t">
            <a:spAutoFit/>
          </a:bodyPr>
          <a:p>
            <a:r>
              <a:rPr lang="zh-CN" altLang="en-US"/>
              <a:t> It is noted in the optimization only GAA radiator is changed.</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390" y="470535"/>
            <a:ext cx="5304790" cy="520065"/>
          </a:xfrm>
          <a:prstGeom prst="rect">
            <a:avLst/>
          </a:prstGeom>
        </p:spPr>
        <p:txBody>
          <a:bodyPr vert="horz" wrap="square" lIns="0" tIns="12700" rIns="0" bIns="0" rtlCol="0">
            <a:spAutoFit/>
          </a:bodyPr>
          <a:lstStyle/>
          <a:p>
            <a:pPr marL="12700">
              <a:lnSpc>
                <a:spcPct val="100000"/>
              </a:lnSpc>
              <a:spcBef>
                <a:spcPts val="100"/>
              </a:spcBef>
            </a:pPr>
            <a:r>
              <a:rPr lang="en-US" spc="-5" dirty="0"/>
              <a:t>Optimization performance </a:t>
            </a:r>
            <a:endParaRPr lang="en-US" altLang="en-US" sz="2400" spc="-5" dirty="0">
              <a:sym typeface="+mn-ea"/>
            </a:endParaRPr>
          </a:p>
        </p:txBody>
      </p:sp>
      <p:sp>
        <p:nvSpPr>
          <p:cNvPr id="3" name="object 3"/>
          <p:cNvSpPr txBox="1"/>
          <p:nvPr/>
        </p:nvSpPr>
        <p:spPr>
          <a:xfrm>
            <a:off x="107442" y="574802"/>
            <a:ext cx="322580" cy="335280"/>
          </a:xfrm>
          <a:prstGeom prst="rect">
            <a:avLst/>
          </a:prstGeom>
        </p:spPr>
        <p:txBody>
          <a:bodyPr vert="horz" wrap="square" lIns="0" tIns="12700" rIns="0" bIns="0" rtlCol="0">
            <a:spAutoFit/>
          </a:bodyPr>
          <a:lstStyle/>
          <a:p>
            <a:pPr marL="12700">
              <a:lnSpc>
                <a:spcPct val="100000"/>
              </a:lnSpc>
              <a:spcBef>
                <a:spcPts val="100"/>
              </a:spcBef>
            </a:pPr>
            <a:r>
              <a:rPr sz="2100" b="1" dirty="0">
                <a:solidFill>
                  <a:srgbClr val="FFFFFF"/>
                </a:solidFill>
                <a:latin typeface="Arial" panose="020B0604020202020204"/>
                <a:cs typeface="Arial" panose="020B0604020202020204"/>
              </a:rPr>
              <a:t>0</a:t>
            </a:r>
            <a:r>
              <a:rPr lang="en-US" sz="2100" b="1" dirty="0">
                <a:solidFill>
                  <a:srgbClr val="FFFFFF"/>
                </a:solidFill>
                <a:latin typeface="Arial" panose="020B0604020202020204"/>
                <a:cs typeface="Arial" panose="020B0604020202020204"/>
              </a:rPr>
              <a:t>4</a:t>
            </a:r>
            <a:endParaRPr lang="en-US" sz="2100" b="1" dirty="0">
              <a:solidFill>
                <a:srgbClr val="FFFFFF"/>
              </a:solidFill>
              <a:latin typeface="Arial" panose="020B0604020202020204"/>
              <a:cs typeface="Arial" panose="020B0604020202020204"/>
            </a:endParaRPr>
          </a:p>
        </p:txBody>
      </p:sp>
      <p:sp>
        <p:nvSpPr>
          <p:cNvPr id="8" name="object 8"/>
          <p:cNvSpPr txBox="1">
            <a:spLocks noGrp="1"/>
          </p:cNvSpPr>
          <p:nvPr>
            <p:ph type="sldNum" sz="quarter" idx="7"/>
          </p:nvPr>
        </p:nvSpPr>
        <p:spPr>
          <a:prstGeom prst="rect">
            <a:avLst/>
          </a:prstGeom>
        </p:spPr>
        <p:txBody>
          <a:bodyPr vert="horz" wrap="square" lIns="0" tIns="1905" rIns="0" bIns="0" rtlCol="0">
            <a:spAutoFit/>
          </a:bodyPr>
          <a:lstStyle/>
          <a:p>
            <a:pPr marL="25400">
              <a:lnSpc>
                <a:spcPct val="100000"/>
              </a:lnSpc>
              <a:spcBef>
                <a:spcPts val="15"/>
              </a:spcBef>
            </a:pPr>
            <a:fld id="{81D60167-4931-47E6-BA6A-407CBD079E47}" type="slidenum">
              <a:rPr dirty="0"/>
            </a:fld>
            <a:endParaRPr dirty="0"/>
          </a:p>
        </p:txBody>
      </p:sp>
      <p:sp>
        <p:nvSpPr>
          <p:cNvPr id="9" name="object 9"/>
          <p:cNvSpPr txBox="1">
            <a:spLocks noGrp="1"/>
          </p:cNvSpPr>
          <p:nvPr>
            <p:ph type="ftr" sz="quarter" idx="5"/>
          </p:nvPr>
        </p:nvSpPr>
        <p:spPr>
          <a:prstGeom prst="rect">
            <a:avLst/>
          </a:prstGeom>
        </p:spPr>
        <p:txBody>
          <a:bodyPr vert="horz" wrap="square" lIns="0" tIns="10160" rIns="0" bIns="0" rtlCol="0">
            <a:spAutoFit/>
          </a:bodyPr>
          <a:lstStyle/>
          <a:p>
            <a:pPr marL="12700">
              <a:lnSpc>
                <a:spcPct val="100000"/>
              </a:lnSpc>
              <a:spcBef>
                <a:spcPts val="80"/>
              </a:spcBef>
            </a:pPr>
            <a:r>
              <a:rPr spc="20" dirty="0"/>
              <a:t>© </a:t>
            </a:r>
            <a:r>
              <a:rPr spc="5" dirty="0"/>
              <a:t>Copyright National University </a:t>
            </a:r>
            <a:r>
              <a:rPr spc="10" dirty="0"/>
              <a:t>of </a:t>
            </a:r>
            <a:r>
              <a:rPr spc="5" dirty="0"/>
              <a:t>Singapore. </a:t>
            </a:r>
            <a:r>
              <a:rPr spc="10" dirty="0"/>
              <a:t>All </a:t>
            </a:r>
            <a:r>
              <a:rPr spc="5" dirty="0"/>
              <a:t>Rights</a:t>
            </a:r>
            <a:r>
              <a:rPr spc="-20" dirty="0"/>
              <a:t> </a:t>
            </a:r>
            <a:r>
              <a:rPr spc="5" dirty="0"/>
              <a:t>Reserved.</a:t>
            </a:r>
            <a:endParaRPr spc="5" dirty="0"/>
          </a:p>
        </p:txBody>
      </p:sp>
      <p:sp>
        <p:nvSpPr>
          <p:cNvPr id="10" name="文本框 9"/>
          <p:cNvSpPr txBox="1"/>
          <p:nvPr/>
        </p:nvSpPr>
        <p:spPr>
          <a:xfrm>
            <a:off x="5105400" y="2632710"/>
            <a:ext cx="3588385" cy="229870"/>
          </a:xfrm>
          <a:prstGeom prst="rect">
            <a:avLst/>
          </a:prstGeom>
          <a:noFill/>
        </p:spPr>
        <p:txBody>
          <a:bodyPr wrap="square" rtlCol="0" anchor="t">
            <a:spAutoFit/>
          </a:bodyPr>
          <a:p>
            <a:pPr algn="ctr"/>
            <a:r>
              <a:rPr lang="en-US" altLang="zh-CN" sz="900"/>
              <a:t>Fig.7. </a:t>
            </a:r>
            <a:r>
              <a:rPr sz="900"/>
              <a:t>S parameters performance: (a) |S11|, (b) |S22| and (c) |S33|.</a:t>
            </a:r>
            <a:endParaRPr sz="900"/>
          </a:p>
        </p:txBody>
      </p:sp>
      <p:sp>
        <p:nvSpPr>
          <p:cNvPr id="12" name="文本框 11"/>
          <p:cNvSpPr txBox="1"/>
          <p:nvPr>
            <p:custDataLst>
              <p:tags r:id="rId1"/>
            </p:custDataLst>
          </p:nvPr>
        </p:nvSpPr>
        <p:spPr>
          <a:xfrm>
            <a:off x="4800600" y="240284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13" name="文本框 12"/>
          <p:cNvSpPr txBox="1"/>
          <p:nvPr>
            <p:custDataLst>
              <p:tags r:id="rId2"/>
            </p:custDataLst>
          </p:nvPr>
        </p:nvSpPr>
        <p:spPr>
          <a:xfrm>
            <a:off x="6416040" y="240284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pic>
        <p:nvPicPr>
          <p:cNvPr id="18" name="图片 17"/>
          <p:cNvPicPr>
            <a:picLocks noChangeAspect="1"/>
          </p:cNvPicPr>
          <p:nvPr>
            <p:custDataLst>
              <p:tags r:id="rId3"/>
            </p:custDataLst>
          </p:nvPr>
        </p:nvPicPr>
        <p:blipFill>
          <a:blip r:embed="rId4"/>
          <a:stretch>
            <a:fillRect/>
          </a:stretch>
        </p:blipFill>
        <p:spPr>
          <a:xfrm>
            <a:off x="4181475" y="1143000"/>
            <a:ext cx="1544050" cy="1260000"/>
          </a:xfrm>
          <a:prstGeom prst="rect">
            <a:avLst/>
          </a:prstGeom>
        </p:spPr>
      </p:pic>
      <p:pic>
        <p:nvPicPr>
          <p:cNvPr id="19" name="图片 18"/>
          <p:cNvPicPr>
            <a:picLocks noChangeAspect="1"/>
          </p:cNvPicPr>
          <p:nvPr>
            <p:custDataLst>
              <p:tags r:id="rId5"/>
            </p:custDataLst>
          </p:nvPr>
        </p:nvPicPr>
        <p:blipFill>
          <a:blip r:embed="rId6"/>
          <a:stretch>
            <a:fillRect/>
          </a:stretch>
        </p:blipFill>
        <p:spPr>
          <a:xfrm>
            <a:off x="5872480" y="1143000"/>
            <a:ext cx="1525082" cy="1260000"/>
          </a:xfrm>
          <a:prstGeom prst="rect">
            <a:avLst/>
          </a:prstGeom>
        </p:spPr>
      </p:pic>
      <p:pic>
        <p:nvPicPr>
          <p:cNvPr id="20" name="图片 19"/>
          <p:cNvPicPr>
            <a:picLocks noChangeAspect="1"/>
          </p:cNvPicPr>
          <p:nvPr>
            <p:custDataLst>
              <p:tags r:id="rId7"/>
            </p:custDataLst>
          </p:nvPr>
        </p:nvPicPr>
        <p:blipFill>
          <a:blip r:embed="rId8"/>
          <a:stretch>
            <a:fillRect/>
          </a:stretch>
        </p:blipFill>
        <p:spPr>
          <a:xfrm>
            <a:off x="7543800" y="1143000"/>
            <a:ext cx="1514391" cy="1260000"/>
          </a:xfrm>
          <a:prstGeom prst="rect">
            <a:avLst/>
          </a:prstGeom>
        </p:spPr>
      </p:pic>
      <p:sp>
        <p:nvSpPr>
          <p:cNvPr id="21" name="文本框 20"/>
          <p:cNvSpPr txBox="1"/>
          <p:nvPr>
            <p:custDataLst>
              <p:tags r:id="rId9"/>
            </p:custDataLst>
          </p:nvPr>
        </p:nvSpPr>
        <p:spPr>
          <a:xfrm>
            <a:off x="4800600" y="240284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22" name="文本框 21"/>
          <p:cNvSpPr txBox="1"/>
          <p:nvPr>
            <p:custDataLst>
              <p:tags r:id="rId10"/>
            </p:custDataLst>
          </p:nvPr>
        </p:nvSpPr>
        <p:spPr>
          <a:xfrm>
            <a:off x="8121650" y="2402840"/>
            <a:ext cx="594360" cy="229870"/>
          </a:xfrm>
          <a:prstGeom prst="rect">
            <a:avLst/>
          </a:prstGeom>
          <a:noFill/>
        </p:spPr>
        <p:txBody>
          <a:bodyPr wrap="square" rtlCol="0" anchor="t">
            <a:spAutoFit/>
          </a:bodyPr>
          <a:p>
            <a:pPr algn="ctr"/>
            <a:r>
              <a:rPr lang="zh-CN" altLang="en-US" sz="900"/>
              <a:t>(</a:t>
            </a:r>
            <a:r>
              <a:rPr lang="en-US" altLang="zh-CN" sz="900"/>
              <a:t>c</a:t>
            </a:r>
            <a:r>
              <a:rPr lang="zh-CN" altLang="en-US" sz="900"/>
              <a:t>)</a:t>
            </a:r>
            <a:endParaRPr lang="en-US" altLang="zh-CN" sz="900"/>
          </a:p>
        </p:txBody>
      </p:sp>
      <p:pic>
        <p:nvPicPr>
          <p:cNvPr id="23" name="图片 22"/>
          <p:cNvPicPr>
            <a:picLocks noChangeAspect="1"/>
          </p:cNvPicPr>
          <p:nvPr>
            <p:custDataLst>
              <p:tags r:id="rId11"/>
            </p:custDataLst>
          </p:nvPr>
        </p:nvPicPr>
        <p:blipFill>
          <a:blip r:embed="rId12"/>
          <a:stretch>
            <a:fillRect/>
          </a:stretch>
        </p:blipFill>
        <p:spPr>
          <a:xfrm>
            <a:off x="4181475" y="2952750"/>
            <a:ext cx="1509539" cy="1260000"/>
          </a:xfrm>
          <a:prstGeom prst="rect">
            <a:avLst/>
          </a:prstGeom>
        </p:spPr>
      </p:pic>
      <p:pic>
        <p:nvPicPr>
          <p:cNvPr id="24" name="图片 23"/>
          <p:cNvPicPr>
            <a:picLocks noChangeAspect="1"/>
          </p:cNvPicPr>
          <p:nvPr>
            <p:custDataLst>
              <p:tags r:id="rId13"/>
            </p:custDataLst>
          </p:nvPr>
        </p:nvPicPr>
        <p:blipFill>
          <a:blip r:embed="rId14"/>
          <a:stretch>
            <a:fillRect/>
          </a:stretch>
        </p:blipFill>
        <p:spPr>
          <a:xfrm>
            <a:off x="5872480" y="2952750"/>
            <a:ext cx="1500815" cy="1260000"/>
          </a:xfrm>
          <a:prstGeom prst="rect">
            <a:avLst/>
          </a:prstGeom>
        </p:spPr>
      </p:pic>
      <p:pic>
        <p:nvPicPr>
          <p:cNvPr id="25" name="图片 24"/>
          <p:cNvPicPr>
            <a:picLocks noChangeAspect="1"/>
          </p:cNvPicPr>
          <p:nvPr>
            <p:custDataLst>
              <p:tags r:id="rId15"/>
            </p:custDataLst>
          </p:nvPr>
        </p:nvPicPr>
        <p:blipFill>
          <a:blip r:embed="rId12"/>
          <a:stretch>
            <a:fillRect/>
          </a:stretch>
        </p:blipFill>
        <p:spPr>
          <a:xfrm>
            <a:off x="7543800" y="2952750"/>
            <a:ext cx="1509539" cy="1260000"/>
          </a:xfrm>
          <a:prstGeom prst="rect">
            <a:avLst/>
          </a:prstGeom>
        </p:spPr>
      </p:pic>
      <p:sp>
        <p:nvSpPr>
          <p:cNvPr id="26" name="文本框 25"/>
          <p:cNvSpPr txBox="1"/>
          <p:nvPr>
            <p:custDataLst>
              <p:tags r:id="rId16"/>
            </p:custDataLst>
          </p:nvPr>
        </p:nvSpPr>
        <p:spPr>
          <a:xfrm>
            <a:off x="4800600" y="4248150"/>
            <a:ext cx="594360" cy="229870"/>
          </a:xfrm>
          <a:prstGeom prst="rect">
            <a:avLst/>
          </a:prstGeom>
          <a:noFill/>
        </p:spPr>
        <p:txBody>
          <a:bodyPr wrap="square" rtlCol="0" anchor="t">
            <a:spAutoFit/>
          </a:bodyPr>
          <a:p>
            <a:pPr algn="ctr"/>
            <a:r>
              <a:rPr lang="zh-CN" altLang="en-US" sz="900"/>
              <a:t>(</a:t>
            </a:r>
            <a:r>
              <a:rPr lang="en-US" altLang="zh-CN" sz="900"/>
              <a:t>a</a:t>
            </a:r>
            <a:r>
              <a:rPr lang="zh-CN" altLang="en-US" sz="900"/>
              <a:t>)</a:t>
            </a:r>
            <a:endParaRPr lang="en-US" altLang="zh-CN" sz="900"/>
          </a:p>
        </p:txBody>
      </p:sp>
      <p:sp>
        <p:nvSpPr>
          <p:cNvPr id="27" name="文本框 26"/>
          <p:cNvSpPr txBox="1"/>
          <p:nvPr>
            <p:custDataLst>
              <p:tags r:id="rId17"/>
            </p:custDataLst>
          </p:nvPr>
        </p:nvSpPr>
        <p:spPr>
          <a:xfrm>
            <a:off x="6416040" y="4248150"/>
            <a:ext cx="594360" cy="229870"/>
          </a:xfrm>
          <a:prstGeom prst="rect">
            <a:avLst/>
          </a:prstGeom>
          <a:noFill/>
        </p:spPr>
        <p:txBody>
          <a:bodyPr wrap="square" rtlCol="0" anchor="t">
            <a:spAutoFit/>
          </a:bodyPr>
          <a:p>
            <a:pPr algn="ctr"/>
            <a:r>
              <a:rPr lang="zh-CN" altLang="en-US" sz="900"/>
              <a:t>(</a:t>
            </a:r>
            <a:r>
              <a:rPr lang="en-US" altLang="zh-CN" sz="900"/>
              <a:t>b</a:t>
            </a:r>
            <a:r>
              <a:rPr lang="zh-CN" altLang="en-US" sz="900"/>
              <a:t>)</a:t>
            </a:r>
            <a:endParaRPr lang="en-US" altLang="zh-CN" sz="900"/>
          </a:p>
        </p:txBody>
      </p:sp>
      <p:sp>
        <p:nvSpPr>
          <p:cNvPr id="28" name="文本框 27"/>
          <p:cNvSpPr txBox="1"/>
          <p:nvPr>
            <p:custDataLst>
              <p:tags r:id="rId18"/>
            </p:custDataLst>
          </p:nvPr>
        </p:nvSpPr>
        <p:spPr>
          <a:xfrm>
            <a:off x="8121650" y="4248150"/>
            <a:ext cx="594360" cy="229870"/>
          </a:xfrm>
          <a:prstGeom prst="rect">
            <a:avLst/>
          </a:prstGeom>
          <a:noFill/>
        </p:spPr>
        <p:txBody>
          <a:bodyPr wrap="square" rtlCol="0" anchor="t">
            <a:spAutoFit/>
          </a:bodyPr>
          <a:p>
            <a:pPr algn="ctr"/>
            <a:r>
              <a:rPr lang="zh-CN" altLang="en-US" sz="900"/>
              <a:t>(</a:t>
            </a:r>
            <a:r>
              <a:rPr lang="en-US" altLang="zh-CN" sz="900"/>
              <a:t>c</a:t>
            </a:r>
            <a:r>
              <a:rPr lang="zh-CN" altLang="en-US" sz="900"/>
              <a:t>)</a:t>
            </a:r>
            <a:endParaRPr lang="en-US" altLang="zh-CN" sz="900"/>
          </a:p>
        </p:txBody>
      </p:sp>
      <p:sp>
        <p:nvSpPr>
          <p:cNvPr id="29" name="文本框 28"/>
          <p:cNvSpPr txBox="1"/>
          <p:nvPr/>
        </p:nvSpPr>
        <p:spPr>
          <a:xfrm>
            <a:off x="5296535" y="4483100"/>
            <a:ext cx="3206750" cy="229870"/>
          </a:xfrm>
          <a:prstGeom prst="rect">
            <a:avLst/>
          </a:prstGeom>
          <a:noFill/>
        </p:spPr>
        <p:txBody>
          <a:bodyPr wrap="square" rtlCol="0" anchor="t">
            <a:spAutoFit/>
          </a:bodyPr>
          <a:p>
            <a:pPr algn="ctr"/>
            <a:r>
              <a:rPr lang="en-US" altLang="zh-CN" sz="900"/>
              <a:t>Fig.8. </a:t>
            </a:r>
            <a:r>
              <a:rPr lang="zh-CN" altLang="en-US" sz="900"/>
              <a:t>Realized Gain performance: (a) P1 (b) P2 (c) P3.</a:t>
            </a:r>
            <a:endParaRPr lang="zh-CN" altLang="en-US" sz="900"/>
          </a:p>
        </p:txBody>
      </p:sp>
      <mc:AlternateContent xmlns:mc="http://schemas.openxmlformats.org/markup-compatibility/2006">
        <mc:Choice xmlns:a14="http://schemas.microsoft.com/office/drawing/2010/main" Requires="a14">
          <p:sp>
            <p:nvSpPr>
              <p:cNvPr id="30" name="文本框 29"/>
              <p:cNvSpPr txBox="1"/>
              <p:nvPr/>
            </p:nvSpPr>
            <p:spPr>
              <a:xfrm>
                <a:off x="228600" y="1364615"/>
                <a:ext cx="3806190" cy="2461260"/>
              </a:xfrm>
              <a:prstGeom prst="rect">
                <a:avLst/>
              </a:prstGeom>
              <a:noFill/>
            </p:spPr>
            <p:txBody>
              <a:bodyPr wrap="square" rtlCol="0" anchor="t">
                <a:spAutoFit/>
              </a:bodyPr>
              <a:p>
                <a:pPr indent="457200" fontAlgn="auto"/>
                <a:r>
                  <a:rPr lang="zh-CN" altLang="en-US" sz="1400"/>
                  <a:t>Fig.</a:t>
                </a:r>
                <a:r>
                  <a:rPr lang="en-US" altLang="zh-CN" sz="1400"/>
                  <a:t>7</a:t>
                </a:r>
                <a:r>
                  <a:rPr lang="zh-CN" altLang="en-US" sz="1400"/>
                  <a:t> and Fig.</a:t>
                </a:r>
                <a:r>
                  <a:rPr lang="en-US" altLang="zh-CN" sz="1400"/>
                  <a:t>8</a:t>
                </a:r>
                <a:r>
                  <a:rPr lang="zh-CN" altLang="en-US" sz="1400"/>
                  <a:t> show the comparison of impedance matching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11</m:t>
                        </m:r>
                      </m:sub>
                    </m:sSub>
                  </m:oMath>
                </a14:m>
                <a:r>
                  <a:rPr lang="zh-CN" altLang="en-US" sz="1400"/>
                  <a:t>|,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22</m:t>
                        </m:r>
                      </m:sub>
                    </m:sSub>
                  </m:oMath>
                </a14:m>
                <a:r>
                  <a:rPr lang="zh-CN" altLang="en-US" sz="1400"/>
                  <a:t>| and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33</m:t>
                        </m:r>
                      </m:sub>
                    </m:sSub>
                  </m:oMath>
                </a14:m>
                <a:r>
                  <a:rPr lang="zh-CN" altLang="en-US" sz="1400"/>
                  <a:t>|) and realized Gain of the 60GHz three-port GAA before optimization and after Step 1, Step 2, and Step 3 optimization separately. </a:t>
                </a:r>
                <a:endParaRPr lang="zh-CN" altLang="en-US" sz="1400"/>
              </a:p>
              <a:p>
                <a:pPr indent="457200" fontAlgn="auto"/>
                <a:endParaRPr lang="zh-CN" altLang="en-US" sz="1400"/>
              </a:p>
              <a:p>
                <a:pPr indent="457200" fontAlgn="auto"/>
                <a:r>
                  <a:rPr lang="zh-CN" altLang="en-US" sz="1400"/>
                  <a:t>|</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11</m:t>
                        </m:r>
                      </m:sub>
                    </m:sSub>
                  </m:oMath>
                </a14:m>
                <a:r>
                  <a:rPr lang="zh-CN" altLang="en-US" sz="1400"/>
                  <a:t>| is different from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𝑆</m:t>
                        </m:r>
                      </m:e>
                      <m:sub>
                        <m:r>
                          <a:rPr lang="en-US" altLang="zh-CN" sz="1400" i="1">
                            <a:latin typeface="Cambria Math" panose="02040503050406030204" charset="0"/>
                            <a:cs typeface="Cambria Math" panose="02040503050406030204" charset="0"/>
                          </a:rPr>
                          <m:t>33</m:t>
                        </m:r>
                      </m:sub>
                    </m:sSub>
                  </m:oMath>
                </a14:m>
                <a:r>
                  <a:rPr lang="zh-CN" altLang="en-US" sz="1400"/>
                  <a:t>| due to the unsymmetrical location of center port 2. It is shown that Gain increases with Step 1 </a:t>
                </a:r>
                <a14:m>
                  <m:oMath xmlns:m="http://schemas.openxmlformats.org/officeDocument/2006/math">
                    <m:sSub>
                      <m:sSubPr>
                        <m:ctrlPr>
                          <a:rPr lang="en-US" altLang="zh-CN" sz="1400" i="1">
                            <a:latin typeface="Cambria Math" panose="02040503050406030204" charset="0"/>
                            <a:cs typeface="Cambria Math" panose="02040503050406030204" charset="0"/>
                          </a:rPr>
                        </m:ctrlPr>
                      </m:sSubPr>
                      <m:e>
                        <m:r>
                          <a:rPr lang="en-US" altLang="zh-CN" sz="1400" i="1">
                            <a:latin typeface="Cambria Math" panose="02040503050406030204" charset="0"/>
                            <a:cs typeface="Cambria Math" panose="02040503050406030204" charset="0"/>
                          </a:rPr>
                          <m:t>𝑤</m:t>
                        </m:r>
                      </m:e>
                      <m:sub>
                        <m:r>
                          <a:rPr lang="en-US" altLang="zh-CN" sz="1400" i="1">
                            <a:latin typeface="Cambria Math" panose="02040503050406030204" charset="0"/>
                            <a:cs typeface="Cambria Math" panose="02040503050406030204" charset="0"/>
                          </a:rPr>
                          <m:t>𝑤</m:t>
                        </m:r>
                      </m:sub>
                    </m:sSub>
                  </m:oMath>
                </a14:m>
                <a:r>
                  <a:rPr lang="zh-CN" altLang="en-US" sz="1400"/>
                  <a:t> optimization however the return loss is getting worse</a:t>
                </a:r>
                <a:r>
                  <a:rPr lang="en-US" altLang="zh-CN" sz="1400"/>
                  <a:t>.</a:t>
                </a:r>
                <a:r>
                  <a:rPr lang="zh-CN" altLang="en-US" sz="1400"/>
                  <a:t> </a:t>
                </a:r>
                <a:endParaRPr lang="zh-CN" altLang="en-US" sz="1400"/>
              </a:p>
            </p:txBody>
          </p:sp>
        </mc:Choice>
        <mc:Fallback>
          <p:sp>
            <p:nvSpPr>
              <p:cNvPr id="30" name="文本框 29"/>
              <p:cNvSpPr txBox="1">
                <a:spLocks noRot="1" noChangeAspect="1" noMove="1" noResize="1" noEditPoints="1" noAdjustHandles="1" noChangeArrowheads="1" noChangeShapeType="1" noTextEdit="1"/>
              </p:cNvSpPr>
              <p:nvPr/>
            </p:nvSpPr>
            <p:spPr>
              <a:xfrm>
                <a:off x="228600" y="1364615"/>
                <a:ext cx="3806190" cy="2461260"/>
              </a:xfrm>
              <a:prstGeom prst="rect">
                <a:avLst/>
              </a:prstGeom>
              <a:blipFill rotWithShape="1">
                <a:blip r:embed="rId19"/>
                <a:stretch>
                  <a:fillRect/>
                </a:stretch>
              </a:blipFill>
            </p:spPr>
            <p:txBody>
              <a:bodyPr/>
              <a:lstStyle/>
              <a:p>
                <a:r>
                  <a:rPr lang="zh-CN" altLang="en-US">
                    <a:noFill/>
                  </a:rPr>
                  <a:t> </a:t>
                </a:r>
              </a:p>
            </p:txBody>
          </p:sp>
        </mc:Fallback>
      </mc:AlternateContent>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PP_MARK_KEY" val="ca2e7244-efca-4cab-a0c8-0c9e0fce5616"/>
  <p:tag name="COMMONDATA" val="eyJoZGlkIjoiOTYzNGEzYzBhNTc2MzNmNzhiOTkzNzNkYjA3MjIzMTMifQ=="/>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7452</Words>
  <Application>WPS 演示</Application>
  <PresentationFormat>On-screen Show (4:3)</PresentationFormat>
  <Paragraphs>240</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宋体</vt:lpstr>
      <vt:lpstr>Wingdings</vt:lpstr>
      <vt:lpstr>Arial</vt:lpstr>
      <vt:lpstr>Cambria Math</vt:lpstr>
      <vt:lpstr>Calibri</vt:lpstr>
      <vt:lpstr>微软雅黑</vt:lpstr>
      <vt:lpstr>Arial Unicode MS</vt:lpstr>
      <vt:lpstr>Office Theme</vt:lpstr>
      <vt:lpstr>PowerPoint 演示文稿</vt:lpstr>
      <vt:lpstr>Table of Contents</vt:lpstr>
      <vt:lpstr>Introduction</vt:lpstr>
      <vt:lpstr>GAA Structure</vt:lpstr>
      <vt:lpstr>Optimization steps </vt:lpstr>
      <vt:lpstr>Optimization steps </vt:lpstr>
      <vt:lpstr>Optimization steps </vt:lpstr>
      <vt:lpstr>Optimization steps </vt:lpstr>
      <vt:lpstr>Optimization steps </vt:lpstr>
      <vt:lpstr>Optimization performance </vt:lpstr>
      <vt:lpstr>Optimization performance </vt:lpstr>
      <vt:lpstr>Optimization performance </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Zheng_Zhi_presentation_Week12</dc:title>
  <dc:creator>Zheng Zhi</dc:creator>
  <cp:lastModifiedBy>一万年不久</cp:lastModifiedBy>
  <cp:revision>144</cp:revision>
  <dcterms:created xsi:type="dcterms:W3CDTF">2022-09-21T12:40:00Z</dcterms:created>
  <dcterms:modified xsi:type="dcterms:W3CDTF">2023-05-16T22:29:47Z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2022-07-07T00:00:00Z</vt:filetime>
  </property>
  <property fmtid="{D5CDD505-2E9C-101B-9397-08002B2CF9AE}" pid="3" name="Creator">
    <vt:lpwstr>Microsoft® PowerPoint® 2019</vt:lpwstr>
  </property>
  <property fmtid="{D5CDD505-2E9C-101B-9397-08002B2CF9AE}" pid="4" name="LastSaved">
    <vt:filetime>2022-09-24T00:00:00Z</vt:filetime>
  </property>
  <property fmtid="{D5CDD505-2E9C-101B-9397-08002B2CF9AE}" pid="5" name="ICV">
    <vt:lpwstr>2841FCAEE6E240978320D0BEDC69E769</vt:lpwstr>
  </property>
  <property fmtid="{D5CDD505-2E9C-101B-9397-08002B2CF9AE}" pid="6" name="KSOProductBuildVer">
    <vt:lpwstr>2052-11.1.0.14036</vt:lpwstr>
  </property>
</Properties>
</file>